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56" r:id="rId3"/>
    <p:sldId id="257" r:id="rId4"/>
    <p:sldId id="269" r:id="rId5"/>
    <p:sldId id="261" r:id="rId6"/>
    <p:sldId id="262" r:id="rId7"/>
    <p:sldId id="271" r:id="rId8"/>
    <p:sldId id="263" r:id="rId9"/>
    <p:sldId id="260" r:id="rId10"/>
    <p:sldId id="272" r:id="rId11"/>
    <p:sldId id="264" r:id="rId12"/>
    <p:sldId id="273" r:id="rId13"/>
    <p:sldId id="265" r:id="rId14"/>
    <p:sldId id="274" r:id="rId15"/>
    <p:sldId id="266" r:id="rId16"/>
    <p:sldId id="267" r:id="rId17"/>
    <p:sldId id="26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77DCB12-347A-4D2B-B39C-B21131B06C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C353900-81BD-4123-A7BC-748695C7A1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6171EA-3284-4B36-9930-B29439E2778B}" type="datetimeFigureOut">
              <a:rPr lang="nl-NL" smtClean="0"/>
              <a:t>8-10-2018</a:t>
            </a:fld>
            <a:endParaRPr lang="nl-NL"/>
          </a:p>
        </p:txBody>
      </p:sp>
      <p:sp>
        <p:nvSpPr>
          <p:cNvPr id="4" name="Tijdelijke aanduiding voor voettekst 3">
            <a:extLst>
              <a:ext uri="{FF2B5EF4-FFF2-40B4-BE49-F238E27FC236}">
                <a16:creationId xmlns:a16="http://schemas.microsoft.com/office/drawing/2014/main" id="{95B2B2B2-18DF-4DF5-9B42-EE99BB4C8D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Buurtschap Nobelhorst Midden, Nobellaan 13, 1341 BJ Almere www.buurtschapnobelhorst.nl bestuur@buurtschapnobelhorst.nl - KvK: 57925127</a:t>
            </a:r>
          </a:p>
        </p:txBody>
      </p:sp>
      <p:sp>
        <p:nvSpPr>
          <p:cNvPr id="5" name="Tijdelijke aanduiding voor dianummer 4">
            <a:extLst>
              <a:ext uri="{FF2B5EF4-FFF2-40B4-BE49-F238E27FC236}">
                <a16:creationId xmlns:a16="http://schemas.microsoft.com/office/drawing/2014/main" id="{9D2EFDAB-D277-4807-A277-03ED6CEB9E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A42690-08EE-4B40-B8C0-2460DDB9E960}" type="slidenum">
              <a:rPr lang="nl-NL" smtClean="0"/>
              <a:t>‹nr.›</a:t>
            </a:fld>
            <a:endParaRPr lang="nl-NL"/>
          </a:p>
        </p:txBody>
      </p:sp>
    </p:spTree>
    <p:extLst>
      <p:ext uri="{BB962C8B-B14F-4D97-AF65-F5344CB8AC3E}">
        <p14:creationId xmlns:p14="http://schemas.microsoft.com/office/powerpoint/2010/main" val="1933947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45C55-68F3-4167-BA27-DC064506CFD7}" type="datetimeFigureOut">
              <a:rPr lang="nl-NL" smtClean="0"/>
              <a:t>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Buurtschap Nobelhorst Midden, Nobellaan 13, 1341 BJ Almere www.buurtschapnobelhorst.nl bestuur@buurtschapnobelhorst.nl - KvK: 57925127</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B658E-B92F-4C67-B08A-58DF9F034BEC}" type="slidenum">
              <a:rPr lang="nl-NL" smtClean="0"/>
              <a:t>‹nr.›</a:t>
            </a:fld>
            <a:endParaRPr lang="nl-NL"/>
          </a:p>
        </p:txBody>
      </p:sp>
    </p:spTree>
    <p:extLst>
      <p:ext uri="{BB962C8B-B14F-4D97-AF65-F5344CB8AC3E}">
        <p14:creationId xmlns:p14="http://schemas.microsoft.com/office/powerpoint/2010/main" val="3695131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18BC9-2853-4FF5-AD63-37CBC4ED7F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7C1276C-244F-4DD1-9B46-F405F35699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0F11208-A8C7-423C-8C6C-6391DA37DF5E}"/>
              </a:ext>
            </a:extLst>
          </p:cNvPr>
          <p:cNvSpPr>
            <a:spLocks noGrp="1"/>
          </p:cNvSpPr>
          <p:nvPr>
            <p:ph type="dt" sz="half" idx="10"/>
          </p:nvPr>
        </p:nvSpPr>
        <p:spPr/>
        <p:txBody>
          <a:bodyPr/>
          <a:lstStyle/>
          <a:p>
            <a:fld id="{E330C8E4-CC89-4F6F-B30B-E592C042A9C7}" type="datetime1">
              <a:rPr lang="nl-NL" smtClean="0"/>
              <a:t>8-10-2018</a:t>
            </a:fld>
            <a:endParaRPr lang="nl-NL"/>
          </a:p>
        </p:txBody>
      </p:sp>
      <p:sp>
        <p:nvSpPr>
          <p:cNvPr id="5" name="Tijdelijke aanduiding voor voettekst 4">
            <a:extLst>
              <a:ext uri="{FF2B5EF4-FFF2-40B4-BE49-F238E27FC236}">
                <a16:creationId xmlns:a16="http://schemas.microsoft.com/office/drawing/2014/main" id="{6A8E27AD-E21F-4536-B4D2-AD85AB656411}"/>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6" name="Tijdelijke aanduiding voor dianummer 5">
            <a:extLst>
              <a:ext uri="{FF2B5EF4-FFF2-40B4-BE49-F238E27FC236}">
                <a16:creationId xmlns:a16="http://schemas.microsoft.com/office/drawing/2014/main" id="{640010E8-AB38-4DE6-9032-408573BC67D6}"/>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362424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CCC72-8AF0-414A-AFFA-5571327E63A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20ECEF8-3D00-4985-BDDA-F99F694C046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685AE6-642B-49D2-9562-0E26DB09C996}"/>
              </a:ext>
            </a:extLst>
          </p:cNvPr>
          <p:cNvSpPr>
            <a:spLocks noGrp="1"/>
          </p:cNvSpPr>
          <p:nvPr>
            <p:ph type="dt" sz="half" idx="10"/>
          </p:nvPr>
        </p:nvSpPr>
        <p:spPr/>
        <p:txBody>
          <a:bodyPr/>
          <a:lstStyle/>
          <a:p>
            <a:fld id="{B484B4D8-5DCA-4D8E-B4A3-C061FA314586}" type="datetime1">
              <a:rPr lang="nl-NL" smtClean="0"/>
              <a:t>8-10-2018</a:t>
            </a:fld>
            <a:endParaRPr lang="nl-NL"/>
          </a:p>
        </p:txBody>
      </p:sp>
      <p:sp>
        <p:nvSpPr>
          <p:cNvPr id="5" name="Tijdelijke aanduiding voor voettekst 4">
            <a:extLst>
              <a:ext uri="{FF2B5EF4-FFF2-40B4-BE49-F238E27FC236}">
                <a16:creationId xmlns:a16="http://schemas.microsoft.com/office/drawing/2014/main" id="{DD7F2B8F-3A51-4CB0-9BEC-4E07D050027D}"/>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6" name="Tijdelijke aanduiding voor dianummer 5">
            <a:extLst>
              <a:ext uri="{FF2B5EF4-FFF2-40B4-BE49-F238E27FC236}">
                <a16:creationId xmlns:a16="http://schemas.microsoft.com/office/drawing/2014/main" id="{CAD33047-2CA8-4789-8349-C9CB4B3C1B81}"/>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32933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533E80B-519C-4764-BBB4-1C924AFD4C4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2F853B0-F14C-47E1-9ABF-F45236D14C3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81175-BE47-4068-A809-FAF9CED98141}"/>
              </a:ext>
            </a:extLst>
          </p:cNvPr>
          <p:cNvSpPr>
            <a:spLocks noGrp="1"/>
          </p:cNvSpPr>
          <p:nvPr>
            <p:ph type="dt" sz="half" idx="10"/>
          </p:nvPr>
        </p:nvSpPr>
        <p:spPr/>
        <p:txBody>
          <a:bodyPr/>
          <a:lstStyle/>
          <a:p>
            <a:fld id="{B99481FD-81FB-48AF-B460-27D58587436B}" type="datetime1">
              <a:rPr lang="nl-NL" smtClean="0"/>
              <a:t>8-10-2018</a:t>
            </a:fld>
            <a:endParaRPr lang="nl-NL"/>
          </a:p>
        </p:txBody>
      </p:sp>
      <p:sp>
        <p:nvSpPr>
          <p:cNvPr id="5" name="Tijdelijke aanduiding voor voettekst 4">
            <a:extLst>
              <a:ext uri="{FF2B5EF4-FFF2-40B4-BE49-F238E27FC236}">
                <a16:creationId xmlns:a16="http://schemas.microsoft.com/office/drawing/2014/main" id="{14278DB4-E6B1-4742-BCC4-09D1BE9EFF4F}"/>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6" name="Tijdelijke aanduiding voor dianummer 5">
            <a:extLst>
              <a:ext uri="{FF2B5EF4-FFF2-40B4-BE49-F238E27FC236}">
                <a16:creationId xmlns:a16="http://schemas.microsoft.com/office/drawing/2014/main" id="{8C7FDA07-4052-4506-96DC-69894DF3A16D}"/>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112688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DBD19-2C26-4792-AD21-DA0B70D1E7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0D3B571-6D32-4FC1-8478-759663C4DE7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FE9E8A-29CC-4B0E-95AF-6BED187352C1}"/>
              </a:ext>
            </a:extLst>
          </p:cNvPr>
          <p:cNvSpPr>
            <a:spLocks noGrp="1"/>
          </p:cNvSpPr>
          <p:nvPr>
            <p:ph type="dt" sz="half" idx="10"/>
          </p:nvPr>
        </p:nvSpPr>
        <p:spPr/>
        <p:txBody>
          <a:bodyPr/>
          <a:lstStyle/>
          <a:p>
            <a:fld id="{9F3F4D40-48CE-410C-97BB-65E52E8BF7C8}" type="datetime1">
              <a:rPr lang="nl-NL" smtClean="0"/>
              <a:t>8-10-2018</a:t>
            </a:fld>
            <a:endParaRPr lang="nl-NL"/>
          </a:p>
        </p:txBody>
      </p:sp>
      <p:sp>
        <p:nvSpPr>
          <p:cNvPr id="5" name="Tijdelijke aanduiding voor voettekst 4">
            <a:extLst>
              <a:ext uri="{FF2B5EF4-FFF2-40B4-BE49-F238E27FC236}">
                <a16:creationId xmlns:a16="http://schemas.microsoft.com/office/drawing/2014/main" id="{2D53AAFC-1623-4BBF-A488-BE39468D0B73}"/>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6" name="Tijdelijke aanduiding voor dianummer 5">
            <a:extLst>
              <a:ext uri="{FF2B5EF4-FFF2-40B4-BE49-F238E27FC236}">
                <a16:creationId xmlns:a16="http://schemas.microsoft.com/office/drawing/2014/main" id="{F439A465-2C52-4AEA-AAE5-1DEF8E7D1446}"/>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329458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C777F-7667-4112-B2F9-6EE40FFD4B0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4757923-4B52-4216-8F83-5D44B02C3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6A823D7-2DBA-409E-B818-B6313EB82CF1}"/>
              </a:ext>
            </a:extLst>
          </p:cNvPr>
          <p:cNvSpPr>
            <a:spLocks noGrp="1"/>
          </p:cNvSpPr>
          <p:nvPr>
            <p:ph type="dt" sz="half" idx="10"/>
          </p:nvPr>
        </p:nvSpPr>
        <p:spPr/>
        <p:txBody>
          <a:bodyPr/>
          <a:lstStyle/>
          <a:p>
            <a:fld id="{204FFFB1-268E-4A22-A8D6-1A0AFF6F0D4B}" type="datetime1">
              <a:rPr lang="nl-NL" smtClean="0"/>
              <a:t>8-10-2018</a:t>
            </a:fld>
            <a:endParaRPr lang="nl-NL"/>
          </a:p>
        </p:txBody>
      </p:sp>
      <p:sp>
        <p:nvSpPr>
          <p:cNvPr id="5" name="Tijdelijke aanduiding voor voettekst 4">
            <a:extLst>
              <a:ext uri="{FF2B5EF4-FFF2-40B4-BE49-F238E27FC236}">
                <a16:creationId xmlns:a16="http://schemas.microsoft.com/office/drawing/2014/main" id="{C432634A-B33A-446D-B173-6326E85D20EA}"/>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6" name="Tijdelijke aanduiding voor dianummer 5">
            <a:extLst>
              <a:ext uri="{FF2B5EF4-FFF2-40B4-BE49-F238E27FC236}">
                <a16:creationId xmlns:a16="http://schemas.microsoft.com/office/drawing/2014/main" id="{982B39F7-BCD0-4FCF-AE59-5C0AB0EE13E3}"/>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291377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F5F72-ACC4-4663-B450-AC22C4DC456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CFF3A6-AA96-4FE2-9D85-AE49B08D2973}"/>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97CF829-377B-4C03-A904-5A9FB2B8FD35}"/>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0848DF3-62F6-4A57-8554-4AE6CE86BDA6}"/>
              </a:ext>
            </a:extLst>
          </p:cNvPr>
          <p:cNvSpPr>
            <a:spLocks noGrp="1"/>
          </p:cNvSpPr>
          <p:nvPr>
            <p:ph type="dt" sz="half" idx="10"/>
          </p:nvPr>
        </p:nvSpPr>
        <p:spPr/>
        <p:txBody>
          <a:bodyPr/>
          <a:lstStyle/>
          <a:p>
            <a:fld id="{A9865FBA-7D4A-49D0-8E25-CDCA708580F2}" type="datetime1">
              <a:rPr lang="nl-NL" smtClean="0"/>
              <a:t>8-10-2018</a:t>
            </a:fld>
            <a:endParaRPr lang="nl-NL"/>
          </a:p>
        </p:txBody>
      </p:sp>
      <p:sp>
        <p:nvSpPr>
          <p:cNvPr id="6" name="Tijdelijke aanduiding voor voettekst 5">
            <a:extLst>
              <a:ext uri="{FF2B5EF4-FFF2-40B4-BE49-F238E27FC236}">
                <a16:creationId xmlns:a16="http://schemas.microsoft.com/office/drawing/2014/main" id="{AEDB648C-5DA3-4F3E-B201-5FC7DB84CB27}"/>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7" name="Tijdelijke aanduiding voor dianummer 6">
            <a:extLst>
              <a:ext uri="{FF2B5EF4-FFF2-40B4-BE49-F238E27FC236}">
                <a16:creationId xmlns:a16="http://schemas.microsoft.com/office/drawing/2014/main" id="{85B847FA-8343-49DE-A28B-8B4467DF937E}"/>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196761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73752-8259-4AF6-920B-440483BCCC8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71D4D9F-3F24-4D79-8837-B7F50B860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9B80ED1-C1FC-4E7D-B953-6788F96E26C5}"/>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CB80A0C-F7C5-4000-9E97-46B6F2D8F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A3F1F35-1E30-4FD4-8CE5-8B7AD4AFD9A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89A82B-99B7-4897-AF43-6A49189C59FA}"/>
              </a:ext>
            </a:extLst>
          </p:cNvPr>
          <p:cNvSpPr>
            <a:spLocks noGrp="1"/>
          </p:cNvSpPr>
          <p:nvPr>
            <p:ph type="dt" sz="half" idx="10"/>
          </p:nvPr>
        </p:nvSpPr>
        <p:spPr/>
        <p:txBody>
          <a:bodyPr/>
          <a:lstStyle/>
          <a:p>
            <a:fld id="{3394CE06-7B9D-40D1-8B66-0173D2114F63}" type="datetime1">
              <a:rPr lang="nl-NL" smtClean="0"/>
              <a:t>8-10-2018</a:t>
            </a:fld>
            <a:endParaRPr lang="nl-NL"/>
          </a:p>
        </p:txBody>
      </p:sp>
      <p:sp>
        <p:nvSpPr>
          <p:cNvPr id="8" name="Tijdelijke aanduiding voor voettekst 7">
            <a:extLst>
              <a:ext uri="{FF2B5EF4-FFF2-40B4-BE49-F238E27FC236}">
                <a16:creationId xmlns:a16="http://schemas.microsoft.com/office/drawing/2014/main" id="{695F745B-FE0F-4577-ADB5-4812E6E8A46C}"/>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9" name="Tijdelijke aanduiding voor dianummer 8">
            <a:extLst>
              <a:ext uri="{FF2B5EF4-FFF2-40B4-BE49-F238E27FC236}">
                <a16:creationId xmlns:a16="http://schemas.microsoft.com/office/drawing/2014/main" id="{B58B6921-A5FE-43F8-8690-DAEA971853D2}"/>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20165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D12AF-4086-4919-9EB7-B3ABDB4756C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F53507-C862-4986-BFFF-8E11C70C0230}"/>
              </a:ext>
            </a:extLst>
          </p:cNvPr>
          <p:cNvSpPr>
            <a:spLocks noGrp="1"/>
          </p:cNvSpPr>
          <p:nvPr>
            <p:ph type="dt" sz="half" idx="10"/>
          </p:nvPr>
        </p:nvSpPr>
        <p:spPr/>
        <p:txBody>
          <a:bodyPr/>
          <a:lstStyle/>
          <a:p>
            <a:fld id="{2FF64FFD-9699-4F79-8A8B-41EEC6DAB80A}" type="datetime1">
              <a:rPr lang="nl-NL" smtClean="0"/>
              <a:t>8-10-2018</a:t>
            </a:fld>
            <a:endParaRPr lang="nl-NL"/>
          </a:p>
        </p:txBody>
      </p:sp>
      <p:sp>
        <p:nvSpPr>
          <p:cNvPr id="4" name="Tijdelijke aanduiding voor voettekst 3">
            <a:extLst>
              <a:ext uri="{FF2B5EF4-FFF2-40B4-BE49-F238E27FC236}">
                <a16:creationId xmlns:a16="http://schemas.microsoft.com/office/drawing/2014/main" id="{41822167-259C-44F5-8DC2-9C5294EBA936}"/>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5" name="Tijdelijke aanduiding voor dianummer 4">
            <a:extLst>
              <a:ext uri="{FF2B5EF4-FFF2-40B4-BE49-F238E27FC236}">
                <a16:creationId xmlns:a16="http://schemas.microsoft.com/office/drawing/2014/main" id="{B6574064-8786-4927-82F6-562132678638}"/>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282162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1C1730-D862-412D-B54B-48DA3C08B904}"/>
              </a:ext>
            </a:extLst>
          </p:cNvPr>
          <p:cNvSpPr>
            <a:spLocks noGrp="1"/>
          </p:cNvSpPr>
          <p:nvPr>
            <p:ph type="dt" sz="half" idx="10"/>
          </p:nvPr>
        </p:nvSpPr>
        <p:spPr/>
        <p:txBody>
          <a:bodyPr/>
          <a:lstStyle/>
          <a:p>
            <a:fld id="{6AE8EE68-E3E2-47A4-A40D-11C3E9011565}" type="datetime1">
              <a:rPr lang="nl-NL" smtClean="0"/>
              <a:t>8-10-2018</a:t>
            </a:fld>
            <a:endParaRPr lang="nl-NL"/>
          </a:p>
        </p:txBody>
      </p:sp>
      <p:sp>
        <p:nvSpPr>
          <p:cNvPr id="3" name="Tijdelijke aanduiding voor voettekst 2">
            <a:extLst>
              <a:ext uri="{FF2B5EF4-FFF2-40B4-BE49-F238E27FC236}">
                <a16:creationId xmlns:a16="http://schemas.microsoft.com/office/drawing/2014/main" id="{759DCCFB-4B64-4E7E-8D1D-E5CFC6D23A70}"/>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4" name="Tijdelijke aanduiding voor dianummer 3">
            <a:extLst>
              <a:ext uri="{FF2B5EF4-FFF2-40B4-BE49-F238E27FC236}">
                <a16:creationId xmlns:a16="http://schemas.microsoft.com/office/drawing/2014/main" id="{C9596A68-8FDC-42F9-A66F-06B3F4F2B22D}"/>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237714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EE6EE-3937-42C0-BBC9-874AC16AD38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54E44E6-5C05-4B7C-8993-98BE679C2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74CAD5D-2686-4EC6-83F9-CC6979683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B1D5E4C-7658-41F2-8178-D3DCA7CF82E3}"/>
              </a:ext>
            </a:extLst>
          </p:cNvPr>
          <p:cNvSpPr>
            <a:spLocks noGrp="1"/>
          </p:cNvSpPr>
          <p:nvPr>
            <p:ph type="dt" sz="half" idx="10"/>
          </p:nvPr>
        </p:nvSpPr>
        <p:spPr/>
        <p:txBody>
          <a:bodyPr/>
          <a:lstStyle/>
          <a:p>
            <a:fld id="{C72DBEED-6211-47EB-B0FC-AA193F221ECE}" type="datetime1">
              <a:rPr lang="nl-NL" smtClean="0"/>
              <a:t>8-10-2018</a:t>
            </a:fld>
            <a:endParaRPr lang="nl-NL"/>
          </a:p>
        </p:txBody>
      </p:sp>
      <p:sp>
        <p:nvSpPr>
          <p:cNvPr id="6" name="Tijdelijke aanduiding voor voettekst 5">
            <a:extLst>
              <a:ext uri="{FF2B5EF4-FFF2-40B4-BE49-F238E27FC236}">
                <a16:creationId xmlns:a16="http://schemas.microsoft.com/office/drawing/2014/main" id="{37EC8250-46FE-467F-A17F-02C8EB0B7050}"/>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7" name="Tijdelijke aanduiding voor dianummer 6">
            <a:extLst>
              <a:ext uri="{FF2B5EF4-FFF2-40B4-BE49-F238E27FC236}">
                <a16:creationId xmlns:a16="http://schemas.microsoft.com/office/drawing/2014/main" id="{5995665E-C012-4F45-8253-437CDD0F6231}"/>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146678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6D0C1-FE4F-4029-9584-35AA46C1F9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445904A-9834-47CF-A4ED-7739B51F4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ABB8C7C-6C81-47CD-87B3-366932CE8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B68C8A7-8287-4139-B1F9-1EF629D5ABC8}"/>
              </a:ext>
            </a:extLst>
          </p:cNvPr>
          <p:cNvSpPr>
            <a:spLocks noGrp="1"/>
          </p:cNvSpPr>
          <p:nvPr>
            <p:ph type="dt" sz="half" idx="10"/>
          </p:nvPr>
        </p:nvSpPr>
        <p:spPr/>
        <p:txBody>
          <a:bodyPr/>
          <a:lstStyle/>
          <a:p>
            <a:fld id="{BF65BA7E-838F-41A7-BDE4-52BF39CEAC95}" type="datetime1">
              <a:rPr lang="nl-NL" smtClean="0"/>
              <a:t>8-10-2018</a:t>
            </a:fld>
            <a:endParaRPr lang="nl-NL"/>
          </a:p>
        </p:txBody>
      </p:sp>
      <p:sp>
        <p:nvSpPr>
          <p:cNvPr id="6" name="Tijdelijke aanduiding voor voettekst 5">
            <a:extLst>
              <a:ext uri="{FF2B5EF4-FFF2-40B4-BE49-F238E27FC236}">
                <a16:creationId xmlns:a16="http://schemas.microsoft.com/office/drawing/2014/main" id="{BAE45147-63E9-4259-AC87-5A0A1D24CA3A}"/>
              </a:ext>
            </a:extLst>
          </p:cNvPr>
          <p:cNvSpPr>
            <a:spLocks noGrp="1"/>
          </p:cNvSpPr>
          <p:nvPr>
            <p:ph type="ftr" sz="quarter" idx="11"/>
          </p:nvPr>
        </p:nvSpPr>
        <p:spPr/>
        <p:txBody>
          <a:bodyPr/>
          <a:lstStyle/>
          <a:p>
            <a:r>
              <a:rPr lang="nl-NL"/>
              <a:t>Buurtschap Nobelhorst Midden, Nobellaan 13, 1341 BJ Almere www.buurtschapnobelhorst.nl bestuur@buurtschapnobelhorst.nl - KvK: 57925127</a:t>
            </a:r>
          </a:p>
        </p:txBody>
      </p:sp>
      <p:sp>
        <p:nvSpPr>
          <p:cNvPr id="7" name="Tijdelijke aanduiding voor dianummer 6">
            <a:extLst>
              <a:ext uri="{FF2B5EF4-FFF2-40B4-BE49-F238E27FC236}">
                <a16:creationId xmlns:a16="http://schemas.microsoft.com/office/drawing/2014/main" id="{DE93E4EA-F716-4591-BAED-6F695465FA0A}"/>
              </a:ext>
            </a:extLst>
          </p:cNvPr>
          <p:cNvSpPr>
            <a:spLocks noGrp="1"/>
          </p:cNvSpPr>
          <p:nvPr>
            <p:ph type="sldNum" sz="quarter" idx="12"/>
          </p:nvPr>
        </p:nvSpPr>
        <p:spPr/>
        <p:txBody>
          <a:bodyPr/>
          <a:lstStyle/>
          <a:p>
            <a:fld id="{E2BEB999-2AAD-44BE-97A5-18781675DEBD}" type="slidenum">
              <a:rPr lang="nl-NL" smtClean="0"/>
              <a:t>‹nr.›</a:t>
            </a:fld>
            <a:endParaRPr lang="nl-NL"/>
          </a:p>
        </p:txBody>
      </p:sp>
    </p:spTree>
    <p:extLst>
      <p:ext uri="{BB962C8B-B14F-4D97-AF65-F5344CB8AC3E}">
        <p14:creationId xmlns:p14="http://schemas.microsoft.com/office/powerpoint/2010/main" val="237510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BD9B152-EB1F-4794-817E-223202911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82A169E-7A30-4E4F-9A9C-31FC5A256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CBEAC0-E39B-4BF5-A8BB-59F552E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E4E77-87AD-4AC4-87D8-13F66F27123F}" type="datetime1">
              <a:rPr lang="nl-NL" smtClean="0"/>
              <a:t>8-10-2018</a:t>
            </a:fld>
            <a:endParaRPr lang="nl-NL"/>
          </a:p>
        </p:txBody>
      </p:sp>
      <p:sp>
        <p:nvSpPr>
          <p:cNvPr id="5" name="Tijdelijke aanduiding voor voettekst 4">
            <a:extLst>
              <a:ext uri="{FF2B5EF4-FFF2-40B4-BE49-F238E27FC236}">
                <a16:creationId xmlns:a16="http://schemas.microsoft.com/office/drawing/2014/main" id="{3D4BAD2F-3E19-4070-84CD-4FD861ACB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Buurtschap Nobelhorst Midden, Nobellaan 13, 1341 BJ Almere www.buurtschapnobelhorst.nl bestuur@buurtschapnobelhorst.nl - KvK: 57925127</a:t>
            </a:r>
          </a:p>
        </p:txBody>
      </p:sp>
      <p:sp>
        <p:nvSpPr>
          <p:cNvPr id="6" name="Tijdelijke aanduiding voor dianummer 5">
            <a:extLst>
              <a:ext uri="{FF2B5EF4-FFF2-40B4-BE49-F238E27FC236}">
                <a16:creationId xmlns:a16="http://schemas.microsoft.com/office/drawing/2014/main" id="{DE352A4A-060C-43E3-B463-90686F4BED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EB999-2AAD-44BE-97A5-18781675DEBD}" type="slidenum">
              <a:rPr lang="nl-NL" smtClean="0"/>
              <a:t>‹nr.›</a:t>
            </a:fld>
            <a:endParaRPr lang="nl-NL"/>
          </a:p>
        </p:txBody>
      </p:sp>
    </p:spTree>
    <p:extLst>
      <p:ext uri="{BB962C8B-B14F-4D97-AF65-F5344CB8AC3E}">
        <p14:creationId xmlns:p14="http://schemas.microsoft.com/office/powerpoint/2010/main" val="295930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9E31FCA6-7EDB-4AD3-BA1A-02DC534CB608}"/>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pic>
        <p:nvPicPr>
          <p:cNvPr id="25" name="Afbeelding 24">
            <a:extLst>
              <a:ext uri="{FF2B5EF4-FFF2-40B4-BE49-F238E27FC236}">
                <a16:creationId xmlns:a16="http://schemas.microsoft.com/office/drawing/2014/main" id="{AD60EDDC-C885-42D8-A91A-FCEC66D2D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466850"/>
            <a:ext cx="10896600" cy="3924300"/>
          </a:xfrm>
          <a:prstGeom prst="rect">
            <a:avLst/>
          </a:prstGeom>
        </p:spPr>
      </p:pic>
    </p:spTree>
    <p:extLst>
      <p:ext uri="{BB962C8B-B14F-4D97-AF65-F5344CB8AC3E}">
        <p14:creationId xmlns:p14="http://schemas.microsoft.com/office/powerpoint/2010/main" val="385499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DE1AA-E77E-4F37-987E-7F0ED41D0BBD}"/>
              </a:ext>
            </a:extLst>
          </p:cNvPr>
          <p:cNvSpPr>
            <a:spLocks noGrp="1"/>
          </p:cNvSpPr>
          <p:nvPr>
            <p:ph type="title"/>
          </p:nvPr>
        </p:nvSpPr>
        <p:spPr>
          <a:xfrm>
            <a:off x="861358" y="365126"/>
            <a:ext cx="10469288" cy="894332"/>
          </a:xfrm>
        </p:spPr>
        <p:txBody>
          <a:bodyPr>
            <a:noAutofit/>
          </a:bodyPr>
          <a:lstStyle/>
          <a:p>
            <a:r>
              <a:rPr lang="nl-NL" b="1" dirty="0"/>
              <a:t>Ingekomen stukken</a:t>
            </a:r>
          </a:p>
        </p:txBody>
      </p:sp>
      <p:sp>
        <p:nvSpPr>
          <p:cNvPr id="5" name="Tijdelijke aanduiding voor tekst 4">
            <a:extLst>
              <a:ext uri="{FF2B5EF4-FFF2-40B4-BE49-F238E27FC236}">
                <a16:creationId xmlns:a16="http://schemas.microsoft.com/office/drawing/2014/main" id="{9716BE4C-2A96-4BAB-ADA9-EFDCCF5820AD}"/>
              </a:ext>
            </a:extLst>
          </p:cNvPr>
          <p:cNvSpPr>
            <a:spLocks noGrp="1"/>
          </p:cNvSpPr>
          <p:nvPr>
            <p:ph type="body" sz="quarter" idx="3"/>
          </p:nvPr>
        </p:nvSpPr>
        <p:spPr>
          <a:xfrm>
            <a:off x="861354" y="1259458"/>
            <a:ext cx="10469289" cy="823912"/>
          </a:xfrm>
        </p:spPr>
        <p:txBody>
          <a:bodyPr>
            <a:normAutofit/>
          </a:bodyPr>
          <a:lstStyle/>
          <a:p>
            <a:r>
              <a:rPr lang="nl-NL" b="0" dirty="0"/>
              <a:t>Buurtschuurbeheerders (stemmen nieuwe kachel buurtschuur à €5.000,-) </a:t>
            </a:r>
          </a:p>
        </p:txBody>
      </p:sp>
      <p:sp>
        <p:nvSpPr>
          <p:cNvPr id="6" name="Tijdelijke aanduiding voor inhoud 5">
            <a:extLst>
              <a:ext uri="{FF2B5EF4-FFF2-40B4-BE49-F238E27FC236}">
                <a16:creationId xmlns:a16="http://schemas.microsoft.com/office/drawing/2014/main" id="{4D568976-22B2-499B-93C0-C364D020FD3A}"/>
              </a:ext>
            </a:extLst>
          </p:cNvPr>
          <p:cNvSpPr>
            <a:spLocks noGrp="1"/>
          </p:cNvSpPr>
          <p:nvPr>
            <p:ph sz="quarter" idx="4"/>
          </p:nvPr>
        </p:nvSpPr>
        <p:spPr>
          <a:xfrm>
            <a:off x="861354" y="2287977"/>
            <a:ext cx="10469289" cy="3684588"/>
          </a:xfrm>
        </p:spPr>
        <p:txBody>
          <a:bodyPr>
            <a:normAutofit/>
          </a:bodyPr>
          <a:lstStyle/>
          <a:p>
            <a:pPr marL="0" indent="0">
              <a:buNone/>
            </a:pPr>
            <a:r>
              <a:rPr lang="nl-NL" sz="2200" dirty="0"/>
              <a:t>De buurtschuurbeheerders willen graag een voorstel doen aan de leden voor het budget van €5000 voor een nieuwe kachel. </a:t>
            </a:r>
          </a:p>
          <a:p>
            <a:pPr marL="0" indent="0">
              <a:buNone/>
            </a:pPr>
            <a:r>
              <a:rPr lang="nl-NL" sz="2200" dirty="0"/>
              <a:t>Met de huidige kachel zijn te veel problemen, die maar moeilijk op te lossen zijn, waardoor er geregeld storingen optreden die beheerders moeilijk opgelost krijgen. </a:t>
            </a:r>
            <a:br>
              <a:rPr lang="nl-NL" sz="2200" dirty="0"/>
            </a:br>
            <a:r>
              <a:rPr lang="nl-NL" sz="2200" dirty="0"/>
              <a:t>Deze storingen gaan ten koste van de comfort van de buurtschuur. </a:t>
            </a:r>
          </a:p>
          <a:p>
            <a:pPr marL="0" indent="0">
              <a:buNone/>
            </a:pPr>
            <a:r>
              <a:rPr lang="nl-NL" sz="2200" dirty="0"/>
              <a:t>Een nieuwe kachel zal ervoor zorgen dat de buurtschuur ook in de winter beter aansluit op de wensen van gebruikers en daardoor meer gebruikt kan worden. </a:t>
            </a:r>
          </a:p>
          <a:p>
            <a:pPr marL="0" indent="0">
              <a:buNone/>
            </a:pPr>
            <a:endParaRPr lang="nl-NL" sz="2200" dirty="0"/>
          </a:p>
          <a:p>
            <a:pPr marL="0" indent="0">
              <a:buNone/>
            </a:pPr>
            <a:r>
              <a:rPr lang="nl-NL" sz="2200" dirty="0"/>
              <a:t>JA (voor) of NEE (tegen)</a:t>
            </a:r>
          </a:p>
        </p:txBody>
      </p:sp>
      <p:sp>
        <p:nvSpPr>
          <p:cNvPr id="7" name="Tijdelijke aanduiding voor voettekst 6">
            <a:extLst>
              <a:ext uri="{FF2B5EF4-FFF2-40B4-BE49-F238E27FC236}">
                <a16:creationId xmlns:a16="http://schemas.microsoft.com/office/drawing/2014/main" id="{F9FD08B1-AF45-4914-8E54-F7A1523029AC}"/>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64021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89642EB-D7A2-4664-B027-37E498247E34}"/>
              </a:ext>
            </a:extLst>
          </p:cNvPr>
          <p:cNvSpPr>
            <a:spLocks noGrp="1"/>
          </p:cNvSpPr>
          <p:nvPr>
            <p:ph type="body" idx="1"/>
          </p:nvPr>
        </p:nvSpPr>
        <p:spPr>
          <a:xfrm>
            <a:off x="888521" y="576263"/>
            <a:ext cx="10437963" cy="823912"/>
          </a:xfrm>
        </p:spPr>
        <p:txBody>
          <a:bodyPr/>
          <a:lstStyle/>
          <a:p>
            <a:r>
              <a:rPr lang="nl-NL" dirty="0"/>
              <a:t>Stemmen buurtschuur</a:t>
            </a:r>
          </a:p>
        </p:txBody>
      </p:sp>
      <p:sp>
        <p:nvSpPr>
          <p:cNvPr id="4" name="Tijdelijke aanduiding voor inhoud 3">
            <a:extLst>
              <a:ext uri="{FF2B5EF4-FFF2-40B4-BE49-F238E27FC236}">
                <a16:creationId xmlns:a16="http://schemas.microsoft.com/office/drawing/2014/main" id="{11E8C987-D16C-4E27-8EFE-4C9EB28AA608}"/>
              </a:ext>
            </a:extLst>
          </p:cNvPr>
          <p:cNvSpPr>
            <a:spLocks noGrp="1"/>
          </p:cNvSpPr>
          <p:nvPr>
            <p:ph sz="half" idx="2"/>
          </p:nvPr>
        </p:nvSpPr>
        <p:spPr>
          <a:xfrm>
            <a:off x="888521" y="1586705"/>
            <a:ext cx="10437963" cy="4575969"/>
          </a:xfrm>
        </p:spPr>
        <p:txBody>
          <a:bodyPr>
            <a:normAutofit/>
          </a:bodyPr>
          <a:lstStyle/>
          <a:p>
            <a:pPr marL="0" indent="0">
              <a:buNone/>
            </a:pPr>
            <a:r>
              <a:rPr lang="nl-NL" sz="2200" dirty="0"/>
              <a:t>Momenteel staat de buurtschuur regelmatig in het weekend leeg en wordt hij niet gebruikt. Dit zorgt ervoor dat de schoonmaak een grote kostenpost wordt terwijl er een groter deel van de gebruikersvergoeding zou moeten worden gereserveerd voor groot onderhoud, waaronder de eerder genoemde kachel. Om de bezetting te verhogen willen wij graag de buurtschuur openstellen voor de leden van buurtschap Noord en buurtschap Zuid. Zij mogen de buurtschuur 60 dagen van te voren reserveren terwijl de leden van Buurtschap Midden dit 90 dagen van te voren mogen. </a:t>
            </a:r>
          </a:p>
          <a:p>
            <a:pPr marL="0" indent="0">
              <a:buNone/>
            </a:pPr>
            <a:endParaRPr lang="nl-NL" sz="2200" dirty="0"/>
          </a:p>
          <a:p>
            <a:pPr marL="0" indent="0">
              <a:buNone/>
            </a:pPr>
            <a:endParaRPr lang="nl-NL" sz="2200" dirty="0"/>
          </a:p>
          <a:p>
            <a:pPr marL="0" indent="0">
              <a:buNone/>
            </a:pPr>
            <a:r>
              <a:rPr lang="nl-NL" sz="2200" dirty="0"/>
              <a:t>JA (voor) of NEE (tegen)</a:t>
            </a:r>
          </a:p>
        </p:txBody>
      </p:sp>
      <p:sp>
        <p:nvSpPr>
          <p:cNvPr id="7" name="Tijdelijke aanduiding voor voettekst 6">
            <a:extLst>
              <a:ext uri="{FF2B5EF4-FFF2-40B4-BE49-F238E27FC236}">
                <a16:creationId xmlns:a16="http://schemas.microsoft.com/office/drawing/2014/main" id="{A03169C2-4F24-47BD-979C-BADBD5C904A5}"/>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83984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EFD7DF92-3A27-49C4-A5C1-ED30C801A80A}"/>
              </a:ext>
            </a:extLst>
          </p:cNvPr>
          <p:cNvSpPr>
            <a:spLocks noGrp="1"/>
          </p:cNvSpPr>
          <p:nvPr>
            <p:ph type="body" sz="quarter" idx="3"/>
          </p:nvPr>
        </p:nvSpPr>
        <p:spPr>
          <a:xfrm>
            <a:off x="888521" y="576263"/>
            <a:ext cx="10420709" cy="823912"/>
          </a:xfrm>
        </p:spPr>
        <p:txBody>
          <a:bodyPr/>
          <a:lstStyle/>
          <a:p>
            <a:r>
              <a:rPr lang="nl-NL" dirty="0"/>
              <a:t>Stemmen moestuinen</a:t>
            </a:r>
          </a:p>
        </p:txBody>
      </p:sp>
      <p:sp>
        <p:nvSpPr>
          <p:cNvPr id="6" name="Tijdelijke aanduiding voor inhoud 5">
            <a:extLst>
              <a:ext uri="{FF2B5EF4-FFF2-40B4-BE49-F238E27FC236}">
                <a16:creationId xmlns:a16="http://schemas.microsoft.com/office/drawing/2014/main" id="{4AA2EC6E-E701-4C20-8ACC-93065121130E}"/>
              </a:ext>
            </a:extLst>
          </p:cNvPr>
          <p:cNvSpPr>
            <a:spLocks noGrp="1"/>
          </p:cNvSpPr>
          <p:nvPr>
            <p:ph sz="quarter" idx="4"/>
          </p:nvPr>
        </p:nvSpPr>
        <p:spPr>
          <a:xfrm>
            <a:off x="888521" y="1624806"/>
            <a:ext cx="10390667" cy="4537868"/>
          </a:xfrm>
        </p:spPr>
        <p:txBody>
          <a:bodyPr>
            <a:normAutofit/>
          </a:bodyPr>
          <a:lstStyle/>
          <a:p>
            <a:pPr marL="0" indent="0">
              <a:buNone/>
            </a:pPr>
            <a:r>
              <a:rPr lang="nl-NL" sz="2200" dirty="0"/>
              <a:t>Om de bezetting van de moestuinen te optimaliseren willen wij graag moestuinen beschikbaar stellen voor leden van buurtschap Zuid en buurtschap Noord. Momenteel zijn 14 moestuinen in gebruik, waarvan 2 op onze buurtkavel en 12 op de archeologische vindplaats. Van de totaal 22 moestuinen zijn er nog 8 beschikbaar. De voorkeur gaat uit om leden van Noord en Zuid in eerste instantie van een moestuin te voorzien op de archeologische vindplaats. </a:t>
            </a:r>
          </a:p>
          <a:p>
            <a:pPr marL="0" indent="0">
              <a:buNone/>
            </a:pPr>
            <a:endParaRPr lang="nl-NL" sz="2200" dirty="0"/>
          </a:p>
          <a:p>
            <a:pPr marL="0" indent="0">
              <a:buNone/>
            </a:pPr>
            <a:endParaRPr lang="nl-NL" sz="2200" dirty="0"/>
          </a:p>
          <a:p>
            <a:pPr marL="0" indent="0">
              <a:buNone/>
            </a:pPr>
            <a:r>
              <a:rPr lang="nl-NL" sz="2200" dirty="0"/>
              <a:t>JA (voor) of NEE (tegen)</a:t>
            </a:r>
          </a:p>
        </p:txBody>
      </p:sp>
      <p:sp>
        <p:nvSpPr>
          <p:cNvPr id="7" name="Tijdelijke aanduiding voor voettekst 6">
            <a:extLst>
              <a:ext uri="{FF2B5EF4-FFF2-40B4-BE49-F238E27FC236}">
                <a16:creationId xmlns:a16="http://schemas.microsoft.com/office/drawing/2014/main" id="{A03169C2-4F24-47BD-979C-BADBD5C904A5}"/>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282473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89642EB-D7A2-4664-B027-37E498247E34}"/>
              </a:ext>
            </a:extLst>
          </p:cNvPr>
          <p:cNvSpPr>
            <a:spLocks noGrp="1"/>
          </p:cNvSpPr>
          <p:nvPr>
            <p:ph type="body" idx="1"/>
          </p:nvPr>
        </p:nvSpPr>
        <p:spPr>
          <a:xfrm>
            <a:off x="879895" y="576263"/>
            <a:ext cx="10446588" cy="823912"/>
          </a:xfrm>
        </p:spPr>
        <p:txBody>
          <a:bodyPr>
            <a:normAutofit/>
          </a:bodyPr>
          <a:lstStyle/>
          <a:p>
            <a:r>
              <a:rPr lang="nl-NL" dirty="0"/>
              <a:t>Stemmen contributie</a:t>
            </a:r>
          </a:p>
        </p:txBody>
      </p:sp>
      <p:pic>
        <p:nvPicPr>
          <p:cNvPr id="8" name="Tijdelijke aanduiding voor inhoud 7">
            <a:extLst>
              <a:ext uri="{FF2B5EF4-FFF2-40B4-BE49-F238E27FC236}">
                <a16:creationId xmlns:a16="http://schemas.microsoft.com/office/drawing/2014/main" id="{EB60C40F-A26D-4853-919C-759CBEED3B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9895" y="1600925"/>
            <a:ext cx="7339313" cy="3201953"/>
          </a:xfrm>
        </p:spPr>
      </p:pic>
      <p:sp>
        <p:nvSpPr>
          <p:cNvPr id="7" name="Tijdelijke aanduiding voor voettekst 6">
            <a:extLst>
              <a:ext uri="{FF2B5EF4-FFF2-40B4-BE49-F238E27FC236}">
                <a16:creationId xmlns:a16="http://schemas.microsoft.com/office/drawing/2014/main" id="{A03169C2-4F24-47BD-979C-BADBD5C904A5}"/>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
        <p:nvSpPr>
          <p:cNvPr id="9" name="Tekstvak 8">
            <a:extLst>
              <a:ext uri="{FF2B5EF4-FFF2-40B4-BE49-F238E27FC236}">
                <a16:creationId xmlns:a16="http://schemas.microsoft.com/office/drawing/2014/main" id="{2F9574BC-82A9-4A8D-B751-EEBC661C5108}"/>
              </a:ext>
            </a:extLst>
          </p:cNvPr>
          <p:cNvSpPr txBox="1"/>
          <p:nvPr/>
        </p:nvSpPr>
        <p:spPr>
          <a:xfrm>
            <a:off x="879895" y="5047604"/>
            <a:ext cx="10446588" cy="1107996"/>
          </a:xfrm>
          <a:prstGeom prst="rect">
            <a:avLst/>
          </a:prstGeom>
          <a:noFill/>
        </p:spPr>
        <p:txBody>
          <a:bodyPr wrap="square" rtlCol="0">
            <a:spAutoFit/>
          </a:bodyPr>
          <a:lstStyle/>
          <a:p>
            <a:pPr marL="342900" indent="-342900">
              <a:buFont typeface="+mj-lt"/>
              <a:buAutoNum type="arabicPeriod"/>
            </a:pPr>
            <a:r>
              <a:rPr lang="nl-NL" sz="2200" dirty="0"/>
              <a:t>Vrijstelling contributie 2018 </a:t>
            </a:r>
          </a:p>
          <a:p>
            <a:pPr marL="342900" indent="-342900">
              <a:buFont typeface="+mj-lt"/>
              <a:buAutoNum type="arabicPeriod"/>
            </a:pPr>
            <a:r>
              <a:rPr lang="nl-NL" sz="2200" dirty="0"/>
              <a:t>Contributie 2019 op €0,- </a:t>
            </a:r>
          </a:p>
          <a:p>
            <a:pPr marL="342900" indent="-342900">
              <a:buFont typeface="+mj-lt"/>
              <a:buAutoNum type="arabicPeriod"/>
            </a:pPr>
            <a:r>
              <a:rPr lang="nl-NL" sz="2200" dirty="0"/>
              <a:t>Geen vrijstelling </a:t>
            </a:r>
          </a:p>
        </p:txBody>
      </p:sp>
    </p:spTree>
    <p:extLst>
      <p:ext uri="{BB962C8B-B14F-4D97-AF65-F5344CB8AC3E}">
        <p14:creationId xmlns:p14="http://schemas.microsoft.com/office/powerpoint/2010/main" val="360214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EFD7DF92-3A27-49C4-A5C1-ED30C801A80A}"/>
              </a:ext>
            </a:extLst>
          </p:cNvPr>
          <p:cNvSpPr>
            <a:spLocks noGrp="1"/>
          </p:cNvSpPr>
          <p:nvPr>
            <p:ph type="body" sz="quarter" idx="3"/>
          </p:nvPr>
        </p:nvSpPr>
        <p:spPr>
          <a:xfrm>
            <a:off x="879895" y="576263"/>
            <a:ext cx="10437962" cy="823912"/>
          </a:xfrm>
        </p:spPr>
        <p:txBody>
          <a:bodyPr/>
          <a:lstStyle/>
          <a:p>
            <a:r>
              <a:rPr lang="nl-NL" dirty="0"/>
              <a:t>Stemmen activiteiten</a:t>
            </a:r>
          </a:p>
        </p:txBody>
      </p:sp>
      <p:sp>
        <p:nvSpPr>
          <p:cNvPr id="6" name="Tijdelijke aanduiding voor inhoud 5">
            <a:extLst>
              <a:ext uri="{FF2B5EF4-FFF2-40B4-BE49-F238E27FC236}">
                <a16:creationId xmlns:a16="http://schemas.microsoft.com/office/drawing/2014/main" id="{4AA2EC6E-E701-4C20-8ACC-93065121130E}"/>
              </a:ext>
            </a:extLst>
          </p:cNvPr>
          <p:cNvSpPr>
            <a:spLocks noGrp="1"/>
          </p:cNvSpPr>
          <p:nvPr>
            <p:ph sz="quarter" idx="4"/>
          </p:nvPr>
        </p:nvSpPr>
        <p:spPr>
          <a:xfrm>
            <a:off x="879894" y="1624806"/>
            <a:ext cx="10437962" cy="4537868"/>
          </a:xfrm>
        </p:spPr>
        <p:txBody>
          <a:bodyPr>
            <a:normAutofit/>
          </a:bodyPr>
          <a:lstStyle/>
          <a:p>
            <a:pPr marL="0" indent="0">
              <a:buNone/>
            </a:pPr>
            <a:r>
              <a:rPr lang="nl-NL" sz="2200" dirty="0"/>
              <a:t>In een eerdere ALV is besloten dat naast de leden ook niet-leden mogen deelnemen aan de activiteiten tegen de kosten van €7.50 per activiteit. Hiermee vervalt er een reden om lid te blijven/worden van het buurtschap. Daarnaast zijn er ook activiteiten die meer kosten dan €7.50 per deelnemer. Denk bijvoorbeeld aan een barbecue. Het voorstel is om activiteiten enkel toegankelijk te maken voor leden van Buurtschap Midden en grotere activiteiten toegankelijk te maken voor de leden van alle buurtschappen. De activiteiten voor alle buurtschappen worden ook gezamenlijk georganiseerd en de kosten worden hierbij gedeeld. </a:t>
            </a:r>
          </a:p>
          <a:p>
            <a:pPr marL="0" indent="0">
              <a:buNone/>
            </a:pPr>
            <a:endParaRPr lang="nl-NL" sz="2200" dirty="0"/>
          </a:p>
          <a:p>
            <a:pPr marL="0" indent="0">
              <a:buNone/>
            </a:pPr>
            <a:endParaRPr lang="nl-NL" sz="2200" dirty="0"/>
          </a:p>
          <a:p>
            <a:pPr marL="0" indent="0">
              <a:buNone/>
            </a:pPr>
            <a:r>
              <a:rPr lang="nl-NL" sz="2200" dirty="0"/>
              <a:t>JA (voor) of NEE (tegen)</a:t>
            </a:r>
          </a:p>
        </p:txBody>
      </p:sp>
      <p:sp>
        <p:nvSpPr>
          <p:cNvPr id="7" name="Tijdelijke aanduiding voor voettekst 6">
            <a:extLst>
              <a:ext uri="{FF2B5EF4-FFF2-40B4-BE49-F238E27FC236}">
                <a16:creationId xmlns:a16="http://schemas.microsoft.com/office/drawing/2014/main" id="{A03169C2-4F24-47BD-979C-BADBD5C904A5}"/>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200238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89642EB-D7A2-4664-B027-37E498247E34}"/>
              </a:ext>
            </a:extLst>
          </p:cNvPr>
          <p:cNvSpPr>
            <a:spLocks noGrp="1"/>
          </p:cNvSpPr>
          <p:nvPr>
            <p:ph type="body" idx="1"/>
          </p:nvPr>
        </p:nvSpPr>
        <p:spPr>
          <a:xfrm>
            <a:off x="888521" y="576263"/>
            <a:ext cx="10429335" cy="823912"/>
          </a:xfrm>
        </p:spPr>
        <p:txBody>
          <a:bodyPr/>
          <a:lstStyle/>
          <a:p>
            <a:r>
              <a:rPr lang="nl-NL" dirty="0"/>
              <a:t>Stemmen contract speeltoestellen</a:t>
            </a:r>
          </a:p>
        </p:txBody>
      </p:sp>
      <p:sp>
        <p:nvSpPr>
          <p:cNvPr id="7" name="Tijdelijke aanduiding voor voettekst 6">
            <a:extLst>
              <a:ext uri="{FF2B5EF4-FFF2-40B4-BE49-F238E27FC236}">
                <a16:creationId xmlns:a16="http://schemas.microsoft.com/office/drawing/2014/main" id="{A03169C2-4F24-47BD-979C-BADBD5C904A5}"/>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
        <p:nvSpPr>
          <p:cNvPr id="9" name="Tekstvak 8">
            <a:extLst>
              <a:ext uri="{FF2B5EF4-FFF2-40B4-BE49-F238E27FC236}">
                <a16:creationId xmlns:a16="http://schemas.microsoft.com/office/drawing/2014/main" id="{2F9574BC-82A9-4A8D-B751-EEBC661C5108}"/>
              </a:ext>
            </a:extLst>
          </p:cNvPr>
          <p:cNvSpPr txBox="1"/>
          <p:nvPr/>
        </p:nvSpPr>
        <p:spPr>
          <a:xfrm>
            <a:off x="735012" y="4171950"/>
            <a:ext cx="5157787" cy="1200329"/>
          </a:xfrm>
          <a:prstGeom prst="rect">
            <a:avLst/>
          </a:prstGeom>
          <a:noFill/>
        </p:spPr>
        <p:txBody>
          <a:bodyPr wrap="square" rtlCol="0">
            <a:spAutoFit/>
          </a:bodyPr>
          <a:lstStyle/>
          <a:p>
            <a:endParaRPr lang="nl-NL" dirty="0"/>
          </a:p>
          <a:p>
            <a:endParaRPr lang="nl-NL" dirty="0"/>
          </a:p>
          <a:p>
            <a:endParaRPr lang="nl-NL" dirty="0"/>
          </a:p>
          <a:p>
            <a:endParaRPr lang="nl-NL" dirty="0"/>
          </a:p>
        </p:txBody>
      </p:sp>
      <p:sp>
        <p:nvSpPr>
          <p:cNvPr id="4" name="Tijdelijke aanduiding voor inhoud 3">
            <a:extLst>
              <a:ext uri="{FF2B5EF4-FFF2-40B4-BE49-F238E27FC236}">
                <a16:creationId xmlns:a16="http://schemas.microsoft.com/office/drawing/2014/main" id="{B9A1C30E-77E8-4F91-A9FC-3821CFCB1057}"/>
              </a:ext>
            </a:extLst>
          </p:cNvPr>
          <p:cNvSpPr>
            <a:spLocks noGrp="1"/>
          </p:cNvSpPr>
          <p:nvPr>
            <p:ph sz="half" idx="2"/>
          </p:nvPr>
        </p:nvSpPr>
        <p:spPr>
          <a:xfrm>
            <a:off x="888522" y="1624805"/>
            <a:ext cx="10429336" cy="4085881"/>
          </a:xfrm>
        </p:spPr>
        <p:txBody>
          <a:bodyPr>
            <a:normAutofit/>
          </a:bodyPr>
          <a:lstStyle/>
          <a:p>
            <a:pPr marL="0" indent="0">
              <a:buNone/>
            </a:pPr>
            <a:r>
              <a:rPr lang="nl-NL" sz="2200" dirty="0"/>
              <a:t>Stemmen offerte speeltoestellen Voor de speeltoestellen die onder het beheer van het buurtschap vallen is een offerte opgevraagd om deze jaarlijks de speeltoestellen te laten controleren door Speelplan. Zij hebben het buurtschap een offerte aangeboden waarbij een contractperiode van 3 jaar of 5 jaar kan worden aangegaan. Het inspecteren van de speeltoestellen kost €12,50 (ex btw) per toestel per keer. Het starttarief (lees voorrijdkosten) per inspectieronde zal neerkomen op €80,- per keer. Het voordeel van een contractperiode is dat de prijs tijdens die periode vast staat en dus niet zal stijgen. </a:t>
            </a:r>
          </a:p>
          <a:p>
            <a:pPr marL="0" indent="0">
              <a:buNone/>
            </a:pPr>
            <a:endParaRPr lang="nl-NL" sz="2200" dirty="0"/>
          </a:p>
          <a:p>
            <a:pPr marL="0" indent="0">
              <a:buNone/>
            </a:pPr>
            <a:endParaRPr lang="nl-NL" sz="2200" dirty="0"/>
          </a:p>
          <a:p>
            <a:pPr marL="0" indent="0">
              <a:buNone/>
            </a:pPr>
            <a:r>
              <a:rPr lang="nl-NL" sz="2200" dirty="0"/>
              <a:t>JA (contract afsluiten) of NEE (geen contract afsluiten)</a:t>
            </a:r>
          </a:p>
        </p:txBody>
      </p:sp>
    </p:spTree>
    <p:extLst>
      <p:ext uri="{BB962C8B-B14F-4D97-AF65-F5344CB8AC3E}">
        <p14:creationId xmlns:p14="http://schemas.microsoft.com/office/powerpoint/2010/main" val="144442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335D0-5D6C-48C9-94ED-8F6626DB50DC}"/>
              </a:ext>
            </a:extLst>
          </p:cNvPr>
          <p:cNvSpPr>
            <a:spLocks noGrp="1"/>
          </p:cNvSpPr>
          <p:nvPr>
            <p:ph type="title"/>
          </p:nvPr>
        </p:nvSpPr>
        <p:spPr>
          <a:xfrm>
            <a:off x="838200" y="365125"/>
            <a:ext cx="10515600" cy="892175"/>
          </a:xfrm>
        </p:spPr>
        <p:txBody>
          <a:bodyPr>
            <a:normAutofit/>
          </a:bodyPr>
          <a:lstStyle/>
          <a:p>
            <a:r>
              <a:rPr lang="nl-NL" b="1" dirty="0"/>
              <a:t>Te bespreken punten:</a:t>
            </a:r>
          </a:p>
        </p:txBody>
      </p:sp>
      <p:sp>
        <p:nvSpPr>
          <p:cNvPr id="3" name="Tijdelijke aanduiding voor inhoud 2">
            <a:extLst>
              <a:ext uri="{FF2B5EF4-FFF2-40B4-BE49-F238E27FC236}">
                <a16:creationId xmlns:a16="http://schemas.microsoft.com/office/drawing/2014/main" id="{E0D241A9-26E7-4E3E-B7B5-10B9ABA66A1B}"/>
              </a:ext>
            </a:extLst>
          </p:cNvPr>
          <p:cNvSpPr>
            <a:spLocks noGrp="1"/>
          </p:cNvSpPr>
          <p:nvPr>
            <p:ph idx="1"/>
          </p:nvPr>
        </p:nvSpPr>
        <p:spPr>
          <a:xfrm>
            <a:off x="838200" y="1257300"/>
            <a:ext cx="10515600" cy="4919663"/>
          </a:xfrm>
        </p:spPr>
        <p:txBody>
          <a:bodyPr>
            <a:normAutofit/>
          </a:bodyPr>
          <a:lstStyle/>
          <a:p>
            <a:pPr marL="457200" indent="-457200">
              <a:buAutoNum type="alphaLcParenR"/>
            </a:pPr>
            <a:r>
              <a:rPr lang="nl-NL" sz="2200" dirty="0"/>
              <a:t>nieuw bestuur (2019) </a:t>
            </a:r>
          </a:p>
          <a:p>
            <a:pPr marL="457200" indent="-457200">
              <a:buAutoNum type="alphaLcParenR"/>
            </a:pPr>
            <a:r>
              <a:rPr lang="nl-NL" sz="2200" dirty="0"/>
              <a:t>oprichten werkgroepen </a:t>
            </a:r>
            <a:br>
              <a:rPr lang="nl-NL" sz="2200" dirty="0"/>
            </a:br>
            <a:r>
              <a:rPr lang="nl-NL" sz="2200" dirty="0"/>
              <a:t>(de Brink, activiteitencommissie (geen feestcommissie), communicatie) </a:t>
            </a:r>
          </a:p>
        </p:txBody>
      </p:sp>
      <p:sp>
        <p:nvSpPr>
          <p:cNvPr id="4" name="Tijdelijke aanduiding voor voettekst 3">
            <a:extLst>
              <a:ext uri="{FF2B5EF4-FFF2-40B4-BE49-F238E27FC236}">
                <a16:creationId xmlns:a16="http://schemas.microsoft.com/office/drawing/2014/main" id="{619B0990-2151-4A8D-8870-BF2214D98591}"/>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pic>
        <p:nvPicPr>
          <p:cNvPr id="8" name="Afbeelding 7">
            <a:extLst>
              <a:ext uri="{FF2B5EF4-FFF2-40B4-BE49-F238E27FC236}">
                <a16:creationId xmlns:a16="http://schemas.microsoft.com/office/drawing/2014/main" id="{D0406F81-3A54-4B9E-B4E7-3B3A15D7F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150" y="2850059"/>
            <a:ext cx="4457700" cy="3145929"/>
          </a:xfrm>
          <a:prstGeom prst="rect">
            <a:avLst/>
          </a:prstGeom>
        </p:spPr>
      </p:pic>
    </p:spTree>
    <p:extLst>
      <p:ext uri="{BB962C8B-B14F-4D97-AF65-F5344CB8AC3E}">
        <p14:creationId xmlns:p14="http://schemas.microsoft.com/office/powerpoint/2010/main" val="99598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BD229-767B-4425-BDB8-DEFECCDE1377}"/>
              </a:ext>
            </a:extLst>
          </p:cNvPr>
          <p:cNvSpPr>
            <a:spLocks noGrp="1"/>
          </p:cNvSpPr>
          <p:nvPr>
            <p:ph type="title"/>
          </p:nvPr>
        </p:nvSpPr>
        <p:spPr>
          <a:xfrm>
            <a:off x="879894" y="365125"/>
            <a:ext cx="10473906" cy="892175"/>
          </a:xfrm>
        </p:spPr>
        <p:txBody>
          <a:bodyPr>
            <a:normAutofit/>
          </a:bodyPr>
          <a:lstStyle/>
          <a:p>
            <a:r>
              <a:rPr lang="nl-NL" b="1" dirty="0"/>
              <a:t>Rondvraag &amp; sluiting</a:t>
            </a:r>
          </a:p>
        </p:txBody>
      </p:sp>
      <p:pic>
        <p:nvPicPr>
          <p:cNvPr id="6" name="Tijdelijke aanduiding voor inhoud 5">
            <a:extLst>
              <a:ext uri="{FF2B5EF4-FFF2-40B4-BE49-F238E27FC236}">
                <a16:creationId xmlns:a16="http://schemas.microsoft.com/office/drawing/2014/main" id="{D6CE7E09-79B0-4B38-8DDC-6CEA494726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5" y="1590675"/>
            <a:ext cx="5095875" cy="3821906"/>
          </a:xfrm>
        </p:spPr>
      </p:pic>
      <p:sp>
        <p:nvSpPr>
          <p:cNvPr id="4" name="Tijdelijke aanduiding voor voettekst 3">
            <a:extLst>
              <a:ext uri="{FF2B5EF4-FFF2-40B4-BE49-F238E27FC236}">
                <a16:creationId xmlns:a16="http://schemas.microsoft.com/office/drawing/2014/main" id="{1AA51886-5EAB-4327-87DF-494E9EAF19CD}"/>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pic>
        <p:nvPicPr>
          <p:cNvPr id="8" name="Afbeelding 7">
            <a:extLst>
              <a:ext uri="{FF2B5EF4-FFF2-40B4-BE49-F238E27FC236}">
                <a16:creationId xmlns:a16="http://schemas.microsoft.com/office/drawing/2014/main" id="{3F599ACA-59E4-41D6-AE34-CB1FFFBC8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750" y="3501628"/>
            <a:ext cx="2270125" cy="2558812"/>
          </a:xfrm>
          <a:prstGeom prst="rect">
            <a:avLst/>
          </a:prstGeom>
        </p:spPr>
      </p:pic>
    </p:spTree>
    <p:extLst>
      <p:ext uri="{BB962C8B-B14F-4D97-AF65-F5344CB8AC3E}">
        <p14:creationId xmlns:p14="http://schemas.microsoft.com/office/powerpoint/2010/main" val="376036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54A2E-3D97-4B8E-9B86-2642FA3D0BE5}"/>
              </a:ext>
            </a:extLst>
          </p:cNvPr>
          <p:cNvSpPr>
            <a:spLocks noGrp="1"/>
          </p:cNvSpPr>
          <p:nvPr>
            <p:ph type="ctrTitle"/>
          </p:nvPr>
        </p:nvSpPr>
        <p:spPr/>
        <p:txBody>
          <a:bodyPr/>
          <a:lstStyle/>
          <a:p>
            <a:r>
              <a:rPr lang="nl-NL" b="1" dirty="0"/>
              <a:t>Algemene Leden Vergadering</a:t>
            </a:r>
          </a:p>
        </p:txBody>
      </p:sp>
      <p:sp>
        <p:nvSpPr>
          <p:cNvPr id="3" name="Ondertitel 2">
            <a:extLst>
              <a:ext uri="{FF2B5EF4-FFF2-40B4-BE49-F238E27FC236}">
                <a16:creationId xmlns:a16="http://schemas.microsoft.com/office/drawing/2014/main" id="{95B1DFBF-5659-4891-8BB8-4B5868C19A02}"/>
              </a:ext>
            </a:extLst>
          </p:cNvPr>
          <p:cNvSpPr>
            <a:spLocks noGrp="1"/>
          </p:cNvSpPr>
          <p:nvPr>
            <p:ph type="subTitle" idx="1"/>
          </p:nvPr>
        </p:nvSpPr>
        <p:spPr/>
        <p:txBody>
          <a:bodyPr/>
          <a:lstStyle/>
          <a:p>
            <a:r>
              <a:rPr lang="nl-NL" b="1" dirty="0"/>
              <a:t>Buurtschap Nobelhorst Midden</a:t>
            </a:r>
          </a:p>
          <a:p>
            <a:endParaRPr lang="nl-NL" b="1" dirty="0"/>
          </a:p>
        </p:txBody>
      </p:sp>
      <p:sp>
        <p:nvSpPr>
          <p:cNvPr id="5" name="Tijdelijke aanduiding voor voettekst 4">
            <a:extLst>
              <a:ext uri="{FF2B5EF4-FFF2-40B4-BE49-F238E27FC236}">
                <a16:creationId xmlns:a16="http://schemas.microsoft.com/office/drawing/2014/main" id="{A6BA7417-9997-4805-AB70-BC2FBDFDF87A}"/>
              </a:ext>
            </a:extLst>
          </p:cNvPr>
          <p:cNvSpPr>
            <a:spLocks noGrp="1"/>
          </p:cNvSpPr>
          <p:nvPr>
            <p:ph type="ftr" sz="quarter" idx="11"/>
          </p:nvPr>
        </p:nvSpPr>
        <p:spPr>
          <a:xfrm>
            <a:off x="1"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263245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4F1AA4-B075-408F-80B4-23379FB5C937}"/>
              </a:ext>
            </a:extLst>
          </p:cNvPr>
          <p:cNvSpPr>
            <a:spLocks noGrp="1"/>
          </p:cNvSpPr>
          <p:nvPr>
            <p:ph type="title"/>
          </p:nvPr>
        </p:nvSpPr>
        <p:spPr>
          <a:xfrm>
            <a:off x="838200" y="356496"/>
            <a:ext cx="10515600" cy="902958"/>
          </a:xfrm>
        </p:spPr>
        <p:txBody>
          <a:bodyPr>
            <a:normAutofit/>
          </a:bodyPr>
          <a:lstStyle/>
          <a:p>
            <a:r>
              <a:rPr lang="nl-NL" b="1" dirty="0"/>
              <a:t>Agenda </a:t>
            </a:r>
          </a:p>
        </p:txBody>
      </p:sp>
      <p:sp>
        <p:nvSpPr>
          <p:cNvPr id="5" name="Tijdelijke aanduiding voor inhoud 4">
            <a:extLst>
              <a:ext uri="{FF2B5EF4-FFF2-40B4-BE49-F238E27FC236}">
                <a16:creationId xmlns:a16="http://schemas.microsoft.com/office/drawing/2014/main" id="{6FE9F631-671F-495E-AB66-3A146B9B8A1E}"/>
              </a:ext>
            </a:extLst>
          </p:cNvPr>
          <p:cNvSpPr>
            <a:spLocks noGrp="1"/>
          </p:cNvSpPr>
          <p:nvPr>
            <p:ph idx="1"/>
          </p:nvPr>
        </p:nvSpPr>
        <p:spPr>
          <a:xfrm>
            <a:off x="838200" y="1085850"/>
            <a:ext cx="10515600" cy="5407024"/>
          </a:xfrm>
        </p:spPr>
        <p:txBody>
          <a:bodyPr>
            <a:noAutofit/>
          </a:bodyPr>
          <a:lstStyle/>
          <a:p>
            <a:pPr marL="514350" indent="-514350">
              <a:buFont typeface="+mj-lt"/>
              <a:buAutoNum type="arabicPeriod"/>
            </a:pPr>
            <a:endParaRPr lang="nl-NL" sz="2400" dirty="0"/>
          </a:p>
          <a:p>
            <a:pPr marL="514350" indent="-514350">
              <a:buFont typeface="+mj-lt"/>
              <a:buAutoNum type="arabicPeriod"/>
            </a:pPr>
            <a:r>
              <a:rPr lang="nl-NL" sz="2400" dirty="0"/>
              <a:t>Opening </a:t>
            </a:r>
          </a:p>
          <a:p>
            <a:pPr marL="514350" indent="-514350">
              <a:buFont typeface="+mj-lt"/>
              <a:buAutoNum type="arabicPeriod"/>
            </a:pPr>
            <a:r>
              <a:rPr lang="nl-NL" sz="2400" dirty="0"/>
              <a:t>Vaststellen van de agenda </a:t>
            </a:r>
          </a:p>
          <a:p>
            <a:pPr marL="514350" indent="-514350">
              <a:buFont typeface="+mj-lt"/>
              <a:buAutoNum type="arabicPeriod"/>
            </a:pPr>
            <a:r>
              <a:rPr lang="nl-NL" sz="2400" dirty="0"/>
              <a:t>Verslag van de vorige ALV dd. 12 februari 2018 </a:t>
            </a:r>
          </a:p>
          <a:p>
            <a:pPr marL="514350" indent="-514350">
              <a:buFont typeface="+mj-lt"/>
              <a:buAutoNum type="arabicPeriod"/>
            </a:pPr>
            <a:r>
              <a:rPr lang="nl-NL" sz="2400" dirty="0"/>
              <a:t>Ingekomen stukken: </a:t>
            </a:r>
            <a:br>
              <a:rPr lang="nl-NL" sz="2400" dirty="0"/>
            </a:br>
            <a:r>
              <a:rPr lang="nl-NL" sz="2400" dirty="0"/>
              <a:t>a) Stichting Nobel Run (stemmen sponsoring à €1.000,-) </a:t>
            </a:r>
            <a:br>
              <a:rPr lang="nl-NL" sz="2400" dirty="0"/>
            </a:br>
            <a:r>
              <a:rPr lang="nl-NL" sz="2400" dirty="0"/>
              <a:t>b) Buurtschuur beheerders </a:t>
            </a:r>
            <a:br>
              <a:rPr lang="nl-NL" sz="2400" dirty="0"/>
            </a:br>
            <a:r>
              <a:rPr lang="nl-NL" sz="2400" dirty="0"/>
              <a:t>    (stemmen nieuwe kachel buurtschuur à €5.000,-) </a:t>
            </a:r>
          </a:p>
          <a:p>
            <a:pPr marL="514350" indent="-514350">
              <a:buFont typeface="+mj-lt"/>
              <a:buAutoNum type="arabicPeriod"/>
            </a:pPr>
            <a:r>
              <a:rPr lang="nl-NL" sz="2400" dirty="0"/>
              <a:t>Mededelingen/verslag van het bestuur: </a:t>
            </a:r>
            <a:br>
              <a:rPr lang="nl-NL" sz="2400" dirty="0"/>
            </a:br>
            <a:r>
              <a:rPr lang="nl-NL" sz="2400" dirty="0"/>
              <a:t>a) Uitkomst enquête. </a:t>
            </a:r>
            <a:br>
              <a:rPr lang="nl-NL" sz="2400" dirty="0"/>
            </a:br>
            <a:r>
              <a:rPr lang="nl-NL" sz="2400" dirty="0"/>
              <a:t>b) Wat heeft het bestuur de afgelopen maanden gedaan. </a:t>
            </a:r>
            <a:br>
              <a:rPr lang="nl-NL" sz="2400" dirty="0"/>
            </a:br>
            <a:r>
              <a:rPr lang="nl-NL" sz="2400" dirty="0"/>
              <a:t>c) Waar willen we naartoe? </a:t>
            </a:r>
          </a:p>
        </p:txBody>
      </p:sp>
      <p:sp>
        <p:nvSpPr>
          <p:cNvPr id="3" name="Tijdelijke aanduiding voor voettekst 2">
            <a:extLst>
              <a:ext uri="{FF2B5EF4-FFF2-40B4-BE49-F238E27FC236}">
                <a16:creationId xmlns:a16="http://schemas.microsoft.com/office/drawing/2014/main" id="{4CF6041A-2FF8-4E98-AE43-0057A268260B}"/>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119875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4F1AA4-B075-408F-80B4-23379FB5C937}"/>
              </a:ext>
            </a:extLst>
          </p:cNvPr>
          <p:cNvSpPr>
            <a:spLocks noGrp="1"/>
          </p:cNvSpPr>
          <p:nvPr>
            <p:ph type="title"/>
          </p:nvPr>
        </p:nvSpPr>
        <p:spPr>
          <a:xfrm>
            <a:off x="838200" y="365126"/>
            <a:ext cx="10515600" cy="902958"/>
          </a:xfrm>
        </p:spPr>
        <p:txBody>
          <a:bodyPr>
            <a:normAutofit/>
          </a:bodyPr>
          <a:lstStyle/>
          <a:p>
            <a:r>
              <a:rPr lang="nl-NL" b="1" dirty="0"/>
              <a:t>Agenda </a:t>
            </a:r>
          </a:p>
        </p:txBody>
      </p:sp>
      <p:sp>
        <p:nvSpPr>
          <p:cNvPr id="5" name="Tijdelijke aanduiding voor inhoud 4">
            <a:extLst>
              <a:ext uri="{FF2B5EF4-FFF2-40B4-BE49-F238E27FC236}">
                <a16:creationId xmlns:a16="http://schemas.microsoft.com/office/drawing/2014/main" id="{6FE9F631-671F-495E-AB66-3A146B9B8A1E}"/>
              </a:ext>
            </a:extLst>
          </p:cNvPr>
          <p:cNvSpPr>
            <a:spLocks noGrp="1"/>
          </p:cNvSpPr>
          <p:nvPr>
            <p:ph idx="1"/>
          </p:nvPr>
        </p:nvSpPr>
        <p:spPr>
          <a:xfrm>
            <a:off x="838200" y="1085850"/>
            <a:ext cx="10515600" cy="5407024"/>
          </a:xfrm>
        </p:spPr>
        <p:txBody>
          <a:bodyPr>
            <a:noAutofit/>
          </a:bodyPr>
          <a:lstStyle/>
          <a:p>
            <a:pPr marL="514350" indent="-514350">
              <a:buFont typeface="+mj-lt"/>
              <a:buAutoNum type="arabicPeriod"/>
            </a:pPr>
            <a:endParaRPr lang="nl-NL" sz="2400" dirty="0"/>
          </a:p>
          <a:p>
            <a:pPr marL="514350" indent="-514350">
              <a:buFont typeface="+mj-lt"/>
              <a:buAutoNum type="arabicPeriod" startAt="6"/>
            </a:pPr>
            <a:r>
              <a:rPr lang="nl-NL" sz="2400" dirty="0"/>
              <a:t>Stemmen: </a:t>
            </a:r>
            <a:br>
              <a:rPr lang="nl-NL" sz="2400" dirty="0"/>
            </a:br>
            <a:r>
              <a:rPr lang="nl-NL" sz="2400" dirty="0"/>
              <a:t>a) Stemmen buurtschuur </a:t>
            </a:r>
            <a:br>
              <a:rPr lang="nl-NL" sz="2400" dirty="0"/>
            </a:br>
            <a:r>
              <a:rPr lang="nl-NL" sz="2400" dirty="0"/>
              <a:t>b) Stemmen moestuinen </a:t>
            </a:r>
            <a:br>
              <a:rPr lang="nl-NL" sz="2400" dirty="0"/>
            </a:br>
            <a:r>
              <a:rPr lang="nl-NL" sz="2400" dirty="0"/>
              <a:t>c) Stemmen contributie </a:t>
            </a:r>
            <a:br>
              <a:rPr lang="nl-NL" sz="2400" dirty="0"/>
            </a:br>
            <a:r>
              <a:rPr lang="nl-NL" sz="2400" dirty="0"/>
              <a:t>d) Stemmen activiteiten </a:t>
            </a:r>
            <a:br>
              <a:rPr lang="nl-NL" sz="2400" dirty="0"/>
            </a:br>
            <a:r>
              <a:rPr lang="nl-NL" sz="2400" dirty="0"/>
              <a:t>e) Stemmen offerte speeltoestellen </a:t>
            </a:r>
          </a:p>
          <a:p>
            <a:pPr marL="514350" indent="-514350">
              <a:buFont typeface="+mj-lt"/>
              <a:buAutoNum type="arabicPeriod" startAt="6"/>
            </a:pPr>
            <a:r>
              <a:rPr lang="nl-NL" sz="2400" dirty="0"/>
              <a:t>Te bespreken punten: </a:t>
            </a:r>
            <a:br>
              <a:rPr lang="nl-NL" sz="2400" dirty="0"/>
            </a:br>
            <a:r>
              <a:rPr lang="nl-NL" sz="2400" dirty="0"/>
              <a:t>a) nieuw bestuur (2019) </a:t>
            </a:r>
            <a:br>
              <a:rPr lang="nl-NL" sz="2400" dirty="0"/>
            </a:br>
            <a:r>
              <a:rPr lang="nl-NL" sz="2400" dirty="0"/>
              <a:t>b) oprichten werkgroepen (de Brink, activiteitencommissie (geen feestcommissie), communicatie) </a:t>
            </a:r>
          </a:p>
          <a:p>
            <a:pPr marL="514350" indent="-514350">
              <a:buFont typeface="+mj-lt"/>
              <a:buAutoNum type="arabicPeriod" startAt="6"/>
            </a:pPr>
            <a:r>
              <a:rPr lang="nl-NL" sz="2400" dirty="0"/>
              <a:t>Rondvraag </a:t>
            </a:r>
          </a:p>
          <a:p>
            <a:pPr marL="514350" indent="-514350">
              <a:buFont typeface="+mj-lt"/>
              <a:buAutoNum type="arabicPeriod" startAt="6"/>
            </a:pPr>
            <a:r>
              <a:rPr lang="nl-NL" sz="2400" dirty="0"/>
              <a:t>Sluiting</a:t>
            </a:r>
          </a:p>
        </p:txBody>
      </p:sp>
      <p:sp>
        <p:nvSpPr>
          <p:cNvPr id="3" name="Tijdelijke aanduiding voor voettekst 2">
            <a:extLst>
              <a:ext uri="{FF2B5EF4-FFF2-40B4-BE49-F238E27FC236}">
                <a16:creationId xmlns:a16="http://schemas.microsoft.com/office/drawing/2014/main" id="{4CF6041A-2FF8-4E98-AE43-0057A268260B}"/>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35439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3B490-8D65-4B59-A829-39E629BB63A4}"/>
              </a:ext>
            </a:extLst>
          </p:cNvPr>
          <p:cNvSpPr>
            <a:spLocks noGrp="1"/>
          </p:cNvSpPr>
          <p:nvPr>
            <p:ph type="title"/>
          </p:nvPr>
        </p:nvSpPr>
        <p:spPr>
          <a:xfrm>
            <a:off x="879894" y="278861"/>
            <a:ext cx="10473906" cy="906325"/>
          </a:xfrm>
        </p:spPr>
        <p:txBody>
          <a:bodyPr>
            <a:normAutofit/>
          </a:bodyPr>
          <a:lstStyle/>
          <a:p>
            <a:r>
              <a:rPr lang="nl-NL" b="1" dirty="0"/>
              <a:t>Uitkomst enquête</a:t>
            </a:r>
          </a:p>
        </p:txBody>
      </p:sp>
      <p:pic>
        <p:nvPicPr>
          <p:cNvPr id="6" name="Tijdelijke aanduiding voor inhoud 5">
            <a:extLst>
              <a:ext uri="{FF2B5EF4-FFF2-40B4-BE49-F238E27FC236}">
                <a16:creationId xmlns:a16="http://schemas.microsoft.com/office/drawing/2014/main" id="{BDB52C78-DE8C-464E-9ED1-057F7ACD61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85186"/>
            <a:ext cx="8272177" cy="4908550"/>
          </a:xfrm>
        </p:spPr>
      </p:pic>
      <p:sp>
        <p:nvSpPr>
          <p:cNvPr id="4" name="Tijdelijke aanduiding voor voettekst 3">
            <a:extLst>
              <a:ext uri="{FF2B5EF4-FFF2-40B4-BE49-F238E27FC236}">
                <a16:creationId xmlns:a16="http://schemas.microsoft.com/office/drawing/2014/main" id="{001C51E4-4A6B-4D69-B5C7-D802781B2034}"/>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316040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24875-95AD-4A21-BC88-03B5B725C59D}"/>
              </a:ext>
            </a:extLst>
          </p:cNvPr>
          <p:cNvSpPr>
            <a:spLocks noGrp="1"/>
          </p:cNvSpPr>
          <p:nvPr>
            <p:ph type="title"/>
          </p:nvPr>
        </p:nvSpPr>
        <p:spPr>
          <a:xfrm>
            <a:off x="842964" y="365126"/>
            <a:ext cx="10512424" cy="902958"/>
          </a:xfrm>
        </p:spPr>
        <p:txBody>
          <a:bodyPr>
            <a:normAutofit/>
          </a:bodyPr>
          <a:lstStyle/>
          <a:p>
            <a:r>
              <a:rPr lang="nl-NL" b="1" dirty="0"/>
              <a:t>Bestuur</a:t>
            </a:r>
          </a:p>
        </p:txBody>
      </p:sp>
      <p:sp>
        <p:nvSpPr>
          <p:cNvPr id="3" name="Tijdelijke aanduiding voor tekst 2">
            <a:extLst>
              <a:ext uri="{FF2B5EF4-FFF2-40B4-BE49-F238E27FC236}">
                <a16:creationId xmlns:a16="http://schemas.microsoft.com/office/drawing/2014/main" id="{2350A7AF-06D7-4F31-8A07-F8D85A0EF93C}"/>
              </a:ext>
            </a:extLst>
          </p:cNvPr>
          <p:cNvSpPr>
            <a:spLocks noGrp="1"/>
          </p:cNvSpPr>
          <p:nvPr>
            <p:ph type="body" idx="1"/>
          </p:nvPr>
        </p:nvSpPr>
        <p:spPr>
          <a:xfrm>
            <a:off x="839788" y="1268084"/>
            <a:ext cx="10512424" cy="517584"/>
          </a:xfrm>
        </p:spPr>
        <p:txBody>
          <a:bodyPr>
            <a:noAutofit/>
          </a:bodyPr>
          <a:lstStyle/>
          <a:p>
            <a:br>
              <a:rPr lang="nl-NL" b="0" dirty="0"/>
            </a:br>
            <a:endParaRPr lang="nl-NL" b="0" dirty="0"/>
          </a:p>
          <a:p>
            <a:endParaRPr lang="nl-NL" b="0" dirty="0"/>
          </a:p>
          <a:p>
            <a:br>
              <a:rPr lang="nl-NL" b="0" dirty="0"/>
            </a:br>
            <a:r>
              <a:rPr lang="nl-NL" b="0" dirty="0"/>
              <a:t>Wat hebben we gedaan? (een opsomming in willekeurige volgorde)</a:t>
            </a:r>
          </a:p>
        </p:txBody>
      </p:sp>
      <p:sp>
        <p:nvSpPr>
          <p:cNvPr id="4" name="Tijdelijke aanduiding voor inhoud 3">
            <a:extLst>
              <a:ext uri="{FF2B5EF4-FFF2-40B4-BE49-F238E27FC236}">
                <a16:creationId xmlns:a16="http://schemas.microsoft.com/office/drawing/2014/main" id="{17CC7347-69DF-4DCD-AF3B-A9AB2171A0F3}"/>
              </a:ext>
            </a:extLst>
          </p:cNvPr>
          <p:cNvSpPr>
            <a:spLocks noGrp="1"/>
          </p:cNvSpPr>
          <p:nvPr>
            <p:ph sz="half" idx="2"/>
          </p:nvPr>
        </p:nvSpPr>
        <p:spPr>
          <a:xfrm>
            <a:off x="839788" y="1871933"/>
            <a:ext cx="10512424" cy="4240094"/>
          </a:xfrm>
        </p:spPr>
        <p:txBody>
          <a:bodyPr>
            <a:noAutofit/>
          </a:bodyPr>
          <a:lstStyle/>
          <a:p>
            <a:pPr marL="0" indent="0">
              <a:buNone/>
            </a:pPr>
            <a:r>
              <a:rPr lang="nl-NL" sz="2000" dirty="0"/>
              <a:t>Benoeming Ad-interim bestuur, VOG aangevraagd, ingeschreven bij KVK, contact opgenomen met schuldeisers, overdracht gehad met verscheidene ex-bestuursleden, ingeschreven bij de ING, betalingen aan Exact en andere schuldeisers gedaan, administratie overdracht gehad met de vorige penningmeester, bijdrage geleverd aan de avond-4-daagse, paaseieren actie georganiseerd, bijdrage geleverd betreffende de bloembakken in Nobelhorst Midden, overleg gehad met de buurtschuurbeheerders, info avond gepland t.b.v. de AED, adviserende rol gehad (overleg) met de gemeente wat betreft de communicatie over de afval pilot, bijdrage geleverd betreffende nobelrunner shirts, bijdrage geleverd voor de buurt picknick, enquête gemaakt en verspreid, contact opgenomen met de gemeente wat betreft de markt, overleg gehad betreffende de moestuinen, overleg gehad met marketing Nobelhorst, contact opgezocht met notarissen, contact gehad met accountantskantoor betreffende de jaarrekening, overleg gehad met de gemeente &amp; de club van bezorgde ouders betreffende noodlokalen plaatsen op het buurtkavel, het beheer van de website, overdrachten gehad met buurtschap Noord en Zuid…… En, dit is nog niet alles, naast het dagelijks meerdere malen beantwoorden van e-mail betreffende de buurtschuur, financiën en andere zaken kregen we ook berichten via facebook en de whatsapp. </a:t>
            </a:r>
          </a:p>
          <a:p>
            <a:pPr marL="0" indent="0">
              <a:buNone/>
            </a:pPr>
            <a:endParaRPr lang="nl-NL" sz="2000" dirty="0"/>
          </a:p>
          <a:p>
            <a:pPr marL="0" indent="0">
              <a:buNone/>
            </a:pPr>
            <a:endParaRPr lang="nl-NL" sz="2000" dirty="0"/>
          </a:p>
        </p:txBody>
      </p:sp>
      <p:sp>
        <p:nvSpPr>
          <p:cNvPr id="7" name="Tijdelijke aanduiding voor voettekst 6">
            <a:extLst>
              <a:ext uri="{FF2B5EF4-FFF2-40B4-BE49-F238E27FC236}">
                <a16:creationId xmlns:a16="http://schemas.microsoft.com/office/drawing/2014/main" id="{88CAFE06-A587-4A19-B7C6-547E2CDBE058}"/>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278680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24875-95AD-4A21-BC88-03B5B725C59D}"/>
              </a:ext>
            </a:extLst>
          </p:cNvPr>
          <p:cNvSpPr>
            <a:spLocks noGrp="1"/>
          </p:cNvSpPr>
          <p:nvPr>
            <p:ph type="title"/>
          </p:nvPr>
        </p:nvSpPr>
        <p:spPr>
          <a:xfrm>
            <a:off x="839788" y="365126"/>
            <a:ext cx="10515600" cy="902958"/>
          </a:xfrm>
        </p:spPr>
        <p:txBody>
          <a:bodyPr>
            <a:normAutofit/>
          </a:bodyPr>
          <a:lstStyle/>
          <a:p>
            <a:r>
              <a:rPr lang="nl-NL" b="1" dirty="0"/>
              <a:t>Bestuur</a:t>
            </a:r>
          </a:p>
        </p:txBody>
      </p:sp>
      <p:sp>
        <p:nvSpPr>
          <p:cNvPr id="5" name="Tijdelijke aanduiding voor tekst 4">
            <a:extLst>
              <a:ext uri="{FF2B5EF4-FFF2-40B4-BE49-F238E27FC236}">
                <a16:creationId xmlns:a16="http://schemas.microsoft.com/office/drawing/2014/main" id="{73631BF3-8769-47AA-A80B-75D102D03811}"/>
              </a:ext>
            </a:extLst>
          </p:cNvPr>
          <p:cNvSpPr>
            <a:spLocks noGrp="1"/>
          </p:cNvSpPr>
          <p:nvPr>
            <p:ph type="body" sz="quarter" idx="3"/>
          </p:nvPr>
        </p:nvSpPr>
        <p:spPr>
          <a:xfrm>
            <a:off x="929359" y="1291166"/>
            <a:ext cx="10337471" cy="819490"/>
          </a:xfrm>
        </p:spPr>
        <p:txBody>
          <a:bodyPr>
            <a:noAutofit/>
          </a:bodyPr>
          <a:lstStyle/>
          <a:p>
            <a:r>
              <a:rPr lang="nl-NL" b="0" dirty="0"/>
              <a:t>Waar willen we naartoe?</a:t>
            </a:r>
          </a:p>
          <a:p>
            <a:endParaRPr lang="nl-NL" b="0" dirty="0"/>
          </a:p>
        </p:txBody>
      </p:sp>
      <p:pic>
        <p:nvPicPr>
          <p:cNvPr id="17" name="Tijdelijke aanduiding voor inhoud 16">
            <a:extLst>
              <a:ext uri="{FF2B5EF4-FFF2-40B4-BE49-F238E27FC236}">
                <a16:creationId xmlns:a16="http://schemas.microsoft.com/office/drawing/2014/main" id="{3AB83B05-2DA5-4DB4-82A3-96C7FC29E9A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80724" y="4161663"/>
            <a:ext cx="5905851" cy="1999251"/>
          </a:xfrm>
        </p:spPr>
      </p:pic>
      <p:sp>
        <p:nvSpPr>
          <p:cNvPr id="7" name="Tijdelijke aanduiding voor voettekst 6">
            <a:extLst>
              <a:ext uri="{FF2B5EF4-FFF2-40B4-BE49-F238E27FC236}">
                <a16:creationId xmlns:a16="http://schemas.microsoft.com/office/drawing/2014/main" id="{88CAFE06-A587-4A19-B7C6-547E2CDBE058}"/>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pic>
        <p:nvPicPr>
          <p:cNvPr id="19" name="Afbeelding 18">
            <a:extLst>
              <a:ext uri="{FF2B5EF4-FFF2-40B4-BE49-F238E27FC236}">
                <a16:creationId xmlns:a16="http://schemas.microsoft.com/office/drawing/2014/main" id="{93657307-29A4-4AA2-8556-FFC58FAD8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808" y="2157833"/>
            <a:ext cx="2304130" cy="1728098"/>
          </a:xfrm>
          <a:prstGeom prst="rect">
            <a:avLst/>
          </a:prstGeom>
        </p:spPr>
      </p:pic>
      <p:pic>
        <p:nvPicPr>
          <p:cNvPr id="21" name="Afbeelding 20">
            <a:extLst>
              <a:ext uri="{FF2B5EF4-FFF2-40B4-BE49-F238E27FC236}">
                <a16:creationId xmlns:a16="http://schemas.microsoft.com/office/drawing/2014/main" id="{1DA47C5B-2519-4E83-92AA-99DA3A1E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592" y="323743"/>
            <a:ext cx="2419545" cy="1611936"/>
          </a:xfrm>
          <a:prstGeom prst="rect">
            <a:avLst/>
          </a:prstGeom>
        </p:spPr>
      </p:pic>
      <p:pic>
        <p:nvPicPr>
          <p:cNvPr id="23" name="Afbeelding 22">
            <a:extLst>
              <a:ext uri="{FF2B5EF4-FFF2-40B4-BE49-F238E27FC236}">
                <a16:creationId xmlns:a16="http://schemas.microsoft.com/office/drawing/2014/main" id="{6C86A9D4-9EB9-4343-AA8A-6BEEC80B2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4868" y="2169666"/>
            <a:ext cx="2331707" cy="1728098"/>
          </a:xfrm>
          <a:prstGeom prst="rect">
            <a:avLst/>
          </a:prstGeom>
        </p:spPr>
      </p:pic>
      <p:pic>
        <p:nvPicPr>
          <p:cNvPr id="25" name="Afbeelding 24">
            <a:extLst>
              <a:ext uri="{FF2B5EF4-FFF2-40B4-BE49-F238E27FC236}">
                <a16:creationId xmlns:a16="http://schemas.microsoft.com/office/drawing/2014/main" id="{8C39AF68-CCD2-4C14-AE31-467130A376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2020" y="4198715"/>
            <a:ext cx="3075771" cy="1999251"/>
          </a:xfrm>
          <a:prstGeom prst="rect">
            <a:avLst/>
          </a:prstGeom>
        </p:spPr>
      </p:pic>
      <p:pic>
        <p:nvPicPr>
          <p:cNvPr id="27" name="Afbeelding 26">
            <a:extLst>
              <a:ext uri="{FF2B5EF4-FFF2-40B4-BE49-F238E27FC236}">
                <a16:creationId xmlns:a16="http://schemas.microsoft.com/office/drawing/2014/main" id="{2D32DB10-DF8F-4FCF-B01F-CE3BF374D3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1680" y="2120569"/>
            <a:ext cx="1653191" cy="1919763"/>
          </a:xfrm>
          <a:prstGeom prst="rect">
            <a:avLst/>
          </a:prstGeom>
        </p:spPr>
      </p:pic>
      <p:pic>
        <p:nvPicPr>
          <p:cNvPr id="29" name="Afbeelding 28">
            <a:extLst>
              <a:ext uri="{FF2B5EF4-FFF2-40B4-BE49-F238E27FC236}">
                <a16:creationId xmlns:a16="http://schemas.microsoft.com/office/drawing/2014/main" id="{90BC85B7-92AE-4293-9E75-57611AAD73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0994" y="260605"/>
            <a:ext cx="2255581" cy="1611936"/>
          </a:xfrm>
          <a:prstGeom prst="rect">
            <a:avLst/>
          </a:prstGeom>
        </p:spPr>
      </p:pic>
      <p:pic>
        <p:nvPicPr>
          <p:cNvPr id="31" name="Afbeelding 30">
            <a:extLst>
              <a:ext uri="{FF2B5EF4-FFF2-40B4-BE49-F238E27FC236}">
                <a16:creationId xmlns:a16="http://schemas.microsoft.com/office/drawing/2014/main" id="{57C4D3F4-E3A7-4786-9768-90D0F9BCB1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8774" y="2171042"/>
            <a:ext cx="3075771" cy="1728098"/>
          </a:xfrm>
          <a:prstGeom prst="rect">
            <a:avLst/>
          </a:prstGeom>
        </p:spPr>
      </p:pic>
    </p:spTree>
    <p:extLst>
      <p:ext uri="{BB962C8B-B14F-4D97-AF65-F5344CB8AC3E}">
        <p14:creationId xmlns:p14="http://schemas.microsoft.com/office/powerpoint/2010/main" val="20223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EF50E-FAB4-4690-AA94-5956757991EA}"/>
              </a:ext>
            </a:extLst>
          </p:cNvPr>
          <p:cNvSpPr>
            <a:spLocks noGrp="1"/>
          </p:cNvSpPr>
          <p:nvPr>
            <p:ph type="title"/>
          </p:nvPr>
        </p:nvSpPr>
        <p:spPr>
          <a:xfrm>
            <a:off x="862642" y="365126"/>
            <a:ext cx="10437963" cy="882650"/>
          </a:xfrm>
        </p:spPr>
        <p:txBody>
          <a:bodyPr>
            <a:normAutofit/>
          </a:bodyPr>
          <a:lstStyle/>
          <a:p>
            <a:r>
              <a:rPr lang="nl-NL" b="1" dirty="0"/>
              <a:t>Stemmen</a:t>
            </a:r>
          </a:p>
        </p:txBody>
      </p:sp>
      <p:pic>
        <p:nvPicPr>
          <p:cNvPr id="6" name="Tijdelijke aanduiding voor inhoud 5">
            <a:extLst>
              <a:ext uri="{FF2B5EF4-FFF2-40B4-BE49-F238E27FC236}">
                <a16:creationId xmlns:a16="http://schemas.microsoft.com/office/drawing/2014/main" id="{4F82AAB4-B683-4FD1-A774-514783C972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642" y="1714457"/>
            <a:ext cx="5066770" cy="2850058"/>
          </a:xfrm>
        </p:spPr>
      </p:pic>
      <p:sp>
        <p:nvSpPr>
          <p:cNvPr id="4" name="Tijdelijke aanduiding voor voettekst 3">
            <a:extLst>
              <a:ext uri="{FF2B5EF4-FFF2-40B4-BE49-F238E27FC236}">
                <a16:creationId xmlns:a16="http://schemas.microsoft.com/office/drawing/2014/main" id="{2CDF6A4C-6CBA-43BA-9B03-7F7189D37444}"/>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pic>
        <p:nvPicPr>
          <p:cNvPr id="8" name="Afbeelding 7">
            <a:extLst>
              <a:ext uri="{FF2B5EF4-FFF2-40B4-BE49-F238E27FC236}">
                <a16:creationId xmlns:a16="http://schemas.microsoft.com/office/drawing/2014/main" id="{DA72975C-73C7-4B5A-A083-453A3CC83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537" y="1398350"/>
            <a:ext cx="4220384" cy="3282521"/>
          </a:xfrm>
          <a:prstGeom prst="rect">
            <a:avLst/>
          </a:prstGeom>
        </p:spPr>
      </p:pic>
    </p:spTree>
    <p:extLst>
      <p:ext uri="{BB962C8B-B14F-4D97-AF65-F5344CB8AC3E}">
        <p14:creationId xmlns:p14="http://schemas.microsoft.com/office/powerpoint/2010/main" val="370203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DE1AA-E77E-4F37-987E-7F0ED41D0BBD}"/>
              </a:ext>
            </a:extLst>
          </p:cNvPr>
          <p:cNvSpPr>
            <a:spLocks noGrp="1"/>
          </p:cNvSpPr>
          <p:nvPr>
            <p:ph type="title"/>
          </p:nvPr>
        </p:nvSpPr>
        <p:spPr>
          <a:xfrm>
            <a:off x="839788" y="365126"/>
            <a:ext cx="10515600" cy="894332"/>
          </a:xfrm>
        </p:spPr>
        <p:txBody>
          <a:bodyPr>
            <a:noAutofit/>
          </a:bodyPr>
          <a:lstStyle/>
          <a:p>
            <a:r>
              <a:rPr lang="nl-NL" b="1" dirty="0"/>
              <a:t>Ingekomen stukken</a:t>
            </a:r>
          </a:p>
        </p:txBody>
      </p:sp>
      <p:sp>
        <p:nvSpPr>
          <p:cNvPr id="3" name="Tijdelijke aanduiding voor tekst 2">
            <a:extLst>
              <a:ext uri="{FF2B5EF4-FFF2-40B4-BE49-F238E27FC236}">
                <a16:creationId xmlns:a16="http://schemas.microsoft.com/office/drawing/2014/main" id="{6028C84B-E054-4059-952B-4E84CD610EF5}"/>
              </a:ext>
            </a:extLst>
          </p:cNvPr>
          <p:cNvSpPr>
            <a:spLocks noGrp="1"/>
          </p:cNvSpPr>
          <p:nvPr>
            <p:ph type="body" idx="1"/>
          </p:nvPr>
        </p:nvSpPr>
        <p:spPr>
          <a:xfrm>
            <a:off x="839788" y="1259458"/>
            <a:ext cx="10512424" cy="823913"/>
          </a:xfrm>
        </p:spPr>
        <p:txBody>
          <a:bodyPr>
            <a:normAutofit/>
          </a:bodyPr>
          <a:lstStyle/>
          <a:p>
            <a:r>
              <a:rPr lang="nl-NL" b="0" dirty="0"/>
              <a:t>Stichting Nobel Run (stemmen sponsoring à €1.000,-)</a:t>
            </a:r>
          </a:p>
        </p:txBody>
      </p:sp>
      <p:sp>
        <p:nvSpPr>
          <p:cNvPr id="4" name="Tijdelijke aanduiding voor inhoud 3">
            <a:extLst>
              <a:ext uri="{FF2B5EF4-FFF2-40B4-BE49-F238E27FC236}">
                <a16:creationId xmlns:a16="http://schemas.microsoft.com/office/drawing/2014/main" id="{2C536BCC-380D-4A0F-9913-A3758440AA83}"/>
              </a:ext>
            </a:extLst>
          </p:cNvPr>
          <p:cNvSpPr>
            <a:spLocks noGrp="1"/>
          </p:cNvSpPr>
          <p:nvPr>
            <p:ph sz="half" idx="2"/>
          </p:nvPr>
        </p:nvSpPr>
        <p:spPr>
          <a:xfrm>
            <a:off x="839788" y="2250058"/>
            <a:ext cx="10515600" cy="3722507"/>
          </a:xfrm>
        </p:spPr>
        <p:txBody>
          <a:bodyPr>
            <a:normAutofit/>
          </a:bodyPr>
          <a:lstStyle/>
          <a:p>
            <a:pPr marL="0" indent="0">
              <a:buNone/>
            </a:pPr>
            <a:r>
              <a:rPr lang="nl-NL" sz="2200" dirty="0"/>
              <a:t>De Stichting Nobel Run wil komend jaar heel graag een tweede editie van de Nobel run gaan organiseren en zouden het ditmaal nog grootser willen gaan aanpakken, het is de bedoeling er echt weer een leuke dag van te maken voor de deelnemers én buurtbewoners. Om dit alles waar te kunnen maken hebben wij sponsoren nodig, wij willen daarom onze leden middels stemming om een bijdrage van €1000 vragen. Vanwege de vergunning hebben we de eerste editie nee moeten zeggen tegen een groot aantal buurtbewoners, dit is nooit de bedoeling geweest en we willen dit de volgende editie voorkomen door de inschrijving eerder open te stellen voor de buurtbewoners. Hierdoor krijgen de buurtbewoners dus voorrang op andere deelnemers. </a:t>
            </a:r>
          </a:p>
          <a:p>
            <a:pPr marL="0" indent="0">
              <a:buNone/>
            </a:pPr>
            <a:endParaRPr lang="nl-NL" sz="2200" dirty="0"/>
          </a:p>
          <a:p>
            <a:pPr marL="0" indent="0">
              <a:buNone/>
            </a:pPr>
            <a:r>
              <a:rPr lang="nl-NL" sz="2200" dirty="0"/>
              <a:t>JA (voor) of NEE (tegen)</a:t>
            </a:r>
          </a:p>
          <a:p>
            <a:endParaRPr lang="nl-NL" sz="2200" dirty="0"/>
          </a:p>
        </p:txBody>
      </p:sp>
      <p:sp>
        <p:nvSpPr>
          <p:cNvPr id="7" name="Tijdelijke aanduiding voor voettekst 6">
            <a:extLst>
              <a:ext uri="{FF2B5EF4-FFF2-40B4-BE49-F238E27FC236}">
                <a16:creationId xmlns:a16="http://schemas.microsoft.com/office/drawing/2014/main" id="{F9FD08B1-AF45-4914-8E54-F7A1523029AC}"/>
              </a:ext>
            </a:extLst>
          </p:cNvPr>
          <p:cNvSpPr>
            <a:spLocks noGrp="1"/>
          </p:cNvSpPr>
          <p:nvPr>
            <p:ph type="ftr" sz="quarter" idx="11"/>
          </p:nvPr>
        </p:nvSpPr>
        <p:spPr>
          <a:xfrm>
            <a:off x="0" y="6356350"/>
            <a:ext cx="12192000" cy="365125"/>
          </a:xfrm>
        </p:spPr>
        <p:txBody>
          <a:bodyPr/>
          <a:lstStyle/>
          <a:p>
            <a:r>
              <a:rPr lang="nl-NL" dirty="0"/>
              <a:t>Buurtschap Nobelhorst Midden, Nobellaan 13, 1341 BJ Almere www.buurtschapnobelhorst.nl bestuur@buurtschapnobelhorst.nl - KvK: 57925127</a:t>
            </a:r>
          </a:p>
        </p:txBody>
      </p:sp>
    </p:spTree>
    <p:extLst>
      <p:ext uri="{BB962C8B-B14F-4D97-AF65-F5344CB8AC3E}">
        <p14:creationId xmlns:p14="http://schemas.microsoft.com/office/powerpoint/2010/main" val="38844066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1321</Words>
  <Application>Microsoft Office PowerPoint</Application>
  <PresentationFormat>Breedbeeld</PresentationFormat>
  <Paragraphs>83</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PowerPoint-presentatie</vt:lpstr>
      <vt:lpstr>Algemene Leden Vergadering</vt:lpstr>
      <vt:lpstr>Agenda </vt:lpstr>
      <vt:lpstr>Agenda </vt:lpstr>
      <vt:lpstr>Uitkomst enquête</vt:lpstr>
      <vt:lpstr>Bestuur</vt:lpstr>
      <vt:lpstr>Bestuur</vt:lpstr>
      <vt:lpstr>Stemmen</vt:lpstr>
      <vt:lpstr>Ingekomen stukken</vt:lpstr>
      <vt:lpstr>Ingekomen stukken</vt:lpstr>
      <vt:lpstr>PowerPoint-presentatie</vt:lpstr>
      <vt:lpstr>PowerPoint-presentatie</vt:lpstr>
      <vt:lpstr>PowerPoint-presentatie</vt:lpstr>
      <vt:lpstr>PowerPoint-presentatie</vt:lpstr>
      <vt:lpstr>PowerPoint-presentatie</vt:lpstr>
      <vt:lpstr>Te bespreken punten:</vt:lpstr>
      <vt:lpstr>Rondvraag &amp; 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Leden Vergadering</dc:title>
  <dc:creator>Djesko</dc:creator>
  <cp:lastModifiedBy>Djesko</cp:lastModifiedBy>
  <cp:revision>36</cp:revision>
  <dcterms:created xsi:type="dcterms:W3CDTF">2018-10-06T06:29:35Z</dcterms:created>
  <dcterms:modified xsi:type="dcterms:W3CDTF">2018-10-08T17:02:34Z</dcterms:modified>
</cp:coreProperties>
</file>